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8"/>
  </p:notesMasterIdLst>
  <p:sldIdLst>
    <p:sldId id="256" r:id="rId5"/>
    <p:sldId id="257" r:id="rId6"/>
    <p:sldId id="258" r:id="rId7"/>
    <p:sldId id="259" r:id="rId8"/>
    <p:sldId id="261" r:id="rId9"/>
    <p:sldId id="262" r:id="rId10"/>
    <p:sldId id="263" r:id="rId11"/>
    <p:sldId id="264" r:id="rId12"/>
    <p:sldId id="265" r:id="rId13"/>
    <p:sldId id="266" r:id="rId14"/>
    <p:sldId id="267" r:id="rId15"/>
    <p:sldId id="268" r:id="rId16"/>
    <p:sldId id="269" r:id="rId17"/>
  </p:sldIdLst>
  <p:sldSz cx="18288000" cy="10287000"/>
  <p:notesSz cx="6858000" cy="9144000"/>
  <p:embeddedFontLst>
    <p:embeddedFont>
      <p:font typeface="Calibri (MS)" panose="020B0604020202020204" charset="0"/>
      <p:regular r:id="rId19"/>
    </p:embeddedFont>
    <p:embeddedFont>
      <p:font typeface="Gill Sans Bold" panose="020B0604020202020204" charset="0"/>
      <p:regular r:id="rId20"/>
    </p:embeddedFont>
    <p:embeddedFont>
      <p:font typeface="Gill Sans Bold Italics" panose="020B0604020202020204" charset="0"/>
      <p:regular r:id="rId21"/>
    </p:embeddedFont>
    <p:embeddedFont>
      <p:font typeface="Gill Sans Light" panose="020B0604020202020204" charset="0"/>
      <p:regular r:id="rId22"/>
    </p:embeddedFont>
    <p:embeddedFont>
      <p:font typeface="Gill Sans Light Italics" panose="020B0604020202020204" charset="0"/>
      <p:regular r:id="rId23"/>
    </p:embeddedFont>
    <p:embeddedFont>
      <p:font typeface="Gill Sans Ultra-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081D"/>
    <a:srgbClr val="A028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6E1048-E179-4108-B7E7-1360C0B45461}" v="174" dt="2025-05-27T21:28:16.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6" d="100"/>
          <a:sy n="66" d="100"/>
        </p:scale>
        <p:origin x="102" y="13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ew Villeneuve" userId="ce28bfdc-6188-4267-b608-59cad9e9cb69" providerId="ADAL" clId="{9C6E1048-E179-4108-B7E7-1360C0B45461}"/>
    <pc:docChg chg="undo redo custSel addSld delSld modSld modMainMaster">
      <pc:chgData name="Drew Villeneuve" userId="ce28bfdc-6188-4267-b608-59cad9e9cb69" providerId="ADAL" clId="{9C6E1048-E179-4108-B7E7-1360C0B45461}" dt="2025-05-27T21:32:26.767" v="1084" actId="20577"/>
      <pc:docMkLst>
        <pc:docMk/>
      </pc:docMkLst>
      <pc:sldChg chg="modSp mod">
        <pc:chgData name="Drew Villeneuve" userId="ce28bfdc-6188-4267-b608-59cad9e9cb69" providerId="ADAL" clId="{9C6E1048-E179-4108-B7E7-1360C0B45461}" dt="2025-05-27T17:48:01.573" v="220" actId="207"/>
        <pc:sldMkLst>
          <pc:docMk/>
          <pc:sldMk cId="0" sldId="256"/>
        </pc:sldMkLst>
        <pc:spChg chg="mod">
          <ac:chgData name="Drew Villeneuve" userId="ce28bfdc-6188-4267-b608-59cad9e9cb69" providerId="ADAL" clId="{9C6E1048-E179-4108-B7E7-1360C0B45461}" dt="2025-05-27T17:48:01.573" v="220" actId="207"/>
          <ac:spMkLst>
            <pc:docMk/>
            <pc:sldMk cId="0" sldId="256"/>
            <ac:spMk id="16" creationId="{00000000-0000-0000-0000-000000000000}"/>
          </ac:spMkLst>
        </pc:spChg>
        <pc:spChg chg="mod">
          <ac:chgData name="Drew Villeneuve" userId="ce28bfdc-6188-4267-b608-59cad9e9cb69" providerId="ADAL" clId="{9C6E1048-E179-4108-B7E7-1360C0B45461}" dt="2025-05-27T17:47:51.782" v="219" actId="20578"/>
          <ac:spMkLst>
            <pc:docMk/>
            <pc:sldMk cId="0" sldId="256"/>
            <ac:spMk id="17" creationId="{00000000-0000-0000-0000-000000000000}"/>
          </ac:spMkLst>
        </pc:spChg>
      </pc:sldChg>
      <pc:sldChg chg="addSp delSp modSp mod setBg addAnim delAnim modAnim">
        <pc:chgData name="Drew Villeneuve" userId="ce28bfdc-6188-4267-b608-59cad9e9cb69" providerId="ADAL" clId="{9C6E1048-E179-4108-B7E7-1360C0B45461}" dt="2025-05-27T21:14:52.457" v="565"/>
        <pc:sldMkLst>
          <pc:docMk/>
          <pc:sldMk cId="0" sldId="257"/>
        </pc:sldMkLst>
        <pc:spChg chg="mod">
          <ac:chgData name="Drew Villeneuve" userId="ce28bfdc-6188-4267-b608-59cad9e9cb69" providerId="ADAL" clId="{9C6E1048-E179-4108-B7E7-1360C0B45461}" dt="2025-05-27T16:33:19.083" v="5" actId="1076"/>
          <ac:spMkLst>
            <pc:docMk/>
            <pc:sldMk cId="0" sldId="257"/>
            <ac:spMk id="2" creationId="{00000000-0000-0000-0000-000000000000}"/>
          </ac:spMkLst>
        </pc:spChg>
        <pc:spChg chg="add del mod">
          <ac:chgData name="Drew Villeneuve" userId="ce28bfdc-6188-4267-b608-59cad9e9cb69" providerId="ADAL" clId="{9C6E1048-E179-4108-B7E7-1360C0B45461}" dt="2025-05-27T21:08:32.985" v="489" actId="478"/>
          <ac:spMkLst>
            <pc:docMk/>
            <pc:sldMk cId="0" sldId="257"/>
            <ac:spMk id="4" creationId="{00000000-0000-0000-0000-000000000000}"/>
          </ac:spMkLst>
        </pc:spChg>
        <pc:spChg chg="mod">
          <ac:chgData name="Drew Villeneuve" userId="ce28bfdc-6188-4267-b608-59cad9e9cb69" providerId="ADAL" clId="{9C6E1048-E179-4108-B7E7-1360C0B45461}" dt="2025-05-27T21:13:57.675" v="522" actId="115"/>
          <ac:spMkLst>
            <pc:docMk/>
            <pc:sldMk cId="0" sldId="257"/>
            <ac:spMk id="5" creationId="{00000000-0000-0000-0000-000000000000}"/>
          </ac:spMkLst>
        </pc:spChg>
        <pc:spChg chg="mod">
          <ac:chgData name="Drew Villeneuve" userId="ce28bfdc-6188-4267-b608-59cad9e9cb69" providerId="ADAL" clId="{9C6E1048-E179-4108-B7E7-1360C0B45461}" dt="2025-05-27T21:14:12.904" v="546" actId="20577"/>
          <ac:spMkLst>
            <pc:docMk/>
            <pc:sldMk cId="0" sldId="257"/>
            <ac:spMk id="10" creationId="{00000000-0000-0000-0000-000000000000}"/>
          </ac:spMkLst>
        </pc:spChg>
        <pc:spChg chg="mod">
          <ac:chgData name="Drew Villeneuve" userId="ce28bfdc-6188-4267-b608-59cad9e9cb69" providerId="ADAL" clId="{9C6E1048-E179-4108-B7E7-1360C0B45461}" dt="2025-05-27T16:33:21.199" v="6" actId="20577"/>
          <ac:spMkLst>
            <pc:docMk/>
            <pc:sldMk cId="0" sldId="257"/>
            <ac:spMk id="11" creationId="{00000000-0000-0000-0000-000000000000}"/>
          </ac:spMkLst>
        </pc:spChg>
        <pc:spChg chg="mod">
          <ac:chgData name="Drew Villeneuve" userId="ce28bfdc-6188-4267-b608-59cad9e9cb69" providerId="ADAL" clId="{9C6E1048-E179-4108-B7E7-1360C0B45461}" dt="2025-05-27T21:14:23.069" v="563" actId="20577"/>
          <ac:spMkLst>
            <pc:docMk/>
            <pc:sldMk cId="0" sldId="257"/>
            <ac:spMk id="14" creationId="{00000000-0000-0000-0000-000000000000}"/>
          </ac:spMkLst>
        </pc:spChg>
        <pc:spChg chg="add del mod ord">
          <ac:chgData name="Drew Villeneuve" userId="ce28bfdc-6188-4267-b608-59cad9e9cb69" providerId="ADAL" clId="{9C6E1048-E179-4108-B7E7-1360C0B45461}" dt="2025-05-27T21:03:22.995" v="459" actId="478"/>
          <ac:spMkLst>
            <pc:docMk/>
            <pc:sldMk cId="0" sldId="257"/>
            <ac:spMk id="19" creationId="{B7D429DD-5751-F142-7FE8-846F1ECA18EA}"/>
          </ac:spMkLst>
        </pc:spChg>
        <pc:picChg chg="add del mod">
          <ac:chgData name="Drew Villeneuve" userId="ce28bfdc-6188-4267-b608-59cad9e9cb69" providerId="ADAL" clId="{9C6E1048-E179-4108-B7E7-1360C0B45461}" dt="2025-05-27T20:53:40.821" v="362" actId="478"/>
          <ac:picMkLst>
            <pc:docMk/>
            <pc:sldMk cId="0" sldId="257"/>
            <ac:picMk id="16" creationId="{60770770-3FE4-C534-1CA0-B66C473C5412}"/>
          </ac:picMkLst>
        </pc:picChg>
        <pc:picChg chg="add mod">
          <ac:chgData name="Drew Villeneuve" userId="ce28bfdc-6188-4267-b608-59cad9e9cb69" providerId="ADAL" clId="{9C6E1048-E179-4108-B7E7-1360C0B45461}" dt="2025-05-27T21:00:22.336" v="431" actId="14100"/>
          <ac:picMkLst>
            <pc:docMk/>
            <pc:sldMk cId="0" sldId="257"/>
            <ac:picMk id="18" creationId="{65539F5E-4ABC-5052-0892-B34B08DC29FD}"/>
          </ac:picMkLst>
        </pc:picChg>
      </pc:sldChg>
      <pc:sldChg chg="addSp delSp modSp mod setBg delAnim modAnim modNotesTx">
        <pc:chgData name="Drew Villeneuve" userId="ce28bfdc-6188-4267-b608-59cad9e9cb69" providerId="ADAL" clId="{9C6E1048-E179-4108-B7E7-1360C0B45461}" dt="2025-05-27T21:21:30.298" v="625" actId="6549"/>
        <pc:sldMkLst>
          <pc:docMk/>
          <pc:sldMk cId="0" sldId="258"/>
        </pc:sldMkLst>
        <pc:spChg chg="mod">
          <ac:chgData name="Drew Villeneuve" userId="ce28bfdc-6188-4267-b608-59cad9e9cb69" providerId="ADAL" clId="{9C6E1048-E179-4108-B7E7-1360C0B45461}" dt="2025-05-27T16:37:09.888" v="82" actId="164"/>
          <ac:spMkLst>
            <pc:docMk/>
            <pc:sldMk cId="0" sldId="258"/>
            <ac:spMk id="3" creationId="{00000000-0000-0000-0000-000000000000}"/>
          </ac:spMkLst>
        </pc:spChg>
        <pc:spChg chg="mod">
          <ac:chgData name="Drew Villeneuve" userId="ce28bfdc-6188-4267-b608-59cad9e9cb69" providerId="ADAL" clId="{9C6E1048-E179-4108-B7E7-1360C0B45461}" dt="2025-05-27T16:37:09.888" v="82" actId="164"/>
          <ac:spMkLst>
            <pc:docMk/>
            <pc:sldMk cId="0" sldId="258"/>
            <ac:spMk id="4" creationId="{00000000-0000-0000-0000-000000000000}"/>
          </ac:spMkLst>
        </pc:spChg>
        <pc:spChg chg="mod ord topLvl">
          <ac:chgData name="Drew Villeneuve" userId="ce28bfdc-6188-4267-b608-59cad9e9cb69" providerId="ADAL" clId="{9C6E1048-E179-4108-B7E7-1360C0B45461}" dt="2025-05-27T16:40:30.017" v="119" actId="34135"/>
          <ac:spMkLst>
            <pc:docMk/>
            <pc:sldMk cId="0" sldId="258"/>
            <ac:spMk id="5" creationId="{00000000-0000-0000-0000-000000000000}"/>
          </ac:spMkLst>
        </pc:spChg>
        <pc:spChg chg="mod">
          <ac:chgData name="Drew Villeneuve" userId="ce28bfdc-6188-4267-b608-59cad9e9cb69" providerId="ADAL" clId="{9C6E1048-E179-4108-B7E7-1360C0B45461}" dt="2025-05-27T16:39:30.886" v="105" actId="27349"/>
          <ac:spMkLst>
            <pc:docMk/>
            <pc:sldMk cId="0" sldId="258"/>
            <ac:spMk id="7" creationId="{00000000-0000-0000-0000-000000000000}"/>
          </ac:spMkLst>
        </pc:spChg>
        <pc:spChg chg="mod">
          <ac:chgData name="Drew Villeneuve" userId="ce28bfdc-6188-4267-b608-59cad9e9cb69" providerId="ADAL" clId="{9C6E1048-E179-4108-B7E7-1360C0B45461}" dt="2025-05-27T16:41:02.689" v="134" actId="20577"/>
          <ac:spMkLst>
            <pc:docMk/>
            <pc:sldMk cId="0" sldId="258"/>
            <ac:spMk id="8" creationId="{00000000-0000-0000-0000-000000000000}"/>
          </ac:spMkLst>
        </pc:spChg>
        <pc:spChg chg="mod">
          <ac:chgData name="Drew Villeneuve" userId="ce28bfdc-6188-4267-b608-59cad9e9cb69" providerId="ADAL" clId="{9C6E1048-E179-4108-B7E7-1360C0B45461}" dt="2025-05-27T21:15:18.416" v="567" actId="20577"/>
          <ac:spMkLst>
            <pc:docMk/>
            <pc:sldMk cId="0" sldId="258"/>
            <ac:spMk id="10" creationId="{00000000-0000-0000-0000-000000000000}"/>
          </ac:spMkLst>
        </pc:spChg>
        <pc:spChg chg="del mod">
          <ac:chgData name="Drew Villeneuve" userId="ce28bfdc-6188-4267-b608-59cad9e9cb69" providerId="ADAL" clId="{9C6E1048-E179-4108-B7E7-1360C0B45461}" dt="2025-05-27T16:40:16.647" v="117" actId="478"/>
          <ac:spMkLst>
            <pc:docMk/>
            <pc:sldMk cId="0" sldId="258"/>
            <ac:spMk id="13" creationId="{00000000-0000-0000-0000-000000000000}"/>
          </ac:spMkLst>
        </pc:spChg>
        <pc:spChg chg="del mod topLvl">
          <ac:chgData name="Drew Villeneuve" userId="ce28bfdc-6188-4267-b608-59cad9e9cb69" providerId="ADAL" clId="{9C6E1048-E179-4108-B7E7-1360C0B45461}" dt="2025-05-27T16:40:18.762" v="118" actId="478"/>
          <ac:spMkLst>
            <pc:docMk/>
            <pc:sldMk cId="0" sldId="258"/>
            <ac:spMk id="14" creationId="{00000000-0000-0000-0000-000000000000}"/>
          </ac:spMkLst>
        </pc:spChg>
        <pc:spChg chg="add del mod ord">
          <ac:chgData name="Drew Villeneuve" userId="ce28bfdc-6188-4267-b608-59cad9e9cb69" providerId="ADAL" clId="{9C6E1048-E179-4108-B7E7-1360C0B45461}" dt="2025-05-27T16:40:10.415" v="116" actId="478"/>
          <ac:spMkLst>
            <pc:docMk/>
            <pc:sldMk cId="0" sldId="258"/>
            <ac:spMk id="16" creationId="{00000000-0000-0000-0000-000000000000}"/>
          </ac:spMkLst>
        </pc:spChg>
        <pc:spChg chg="mod topLvl">
          <ac:chgData name="Drew Villeneuve" userId="ce28bfdc-6188-4267-b608-59cad9e9cb69" providerId="ADAL" clId="{9C6E1048-E179-4108-B7E7-1360C0B45461}" dt="2025-05-27T16:40:18.762" v="118" actId="478"/>
          <ac:spMkLst>
            <pc:docMk/>
            <pc:sldMk cId="0" sldId="258"/>
            <ac:spMk id="17" creationId="{00000000-0000-0000-0000-000000000000}"/>
          </ac:spMkLst>
        </pc:spChg>
        <pc:spChg chg="mod">
          <ac:chgData name="Drew Villeneuve" userId="ce28bfdc-6188-4267-b608-59cad9e9cb69" providerId="ADAL" clId="{9C6E1048-E179-4108-B7E7-1360C0B45461}" dt="2025-05-27T21:17:36.516" v="586" actId="1076"/>
          <ac:spMkLst>
            <pc:docMk/>
            <pc:sldMk cId="0" sldId="258"/>
            <ac:spMk id="18" creationId="{00000000-0000-0000-0000-000000000000}"/>
          </ac:spMkLst>
        </pc:spChg>
        <pc:spChg chg="add mod">
          <ac:chgData name="Drew Villeneuve" userId="ce28bfdc-6188-4267-b608-59cad9e9cb69" providerId="ADAL" clId="{9C6E1048-E179-4108-B7E7-1360C0B45461}" dt="2025-05-27T21:20:48.743" v="616" actId="14100"/>
          <ac:spMkLst>
            <pc:docMk/>
            <pc:sldMk cId="0" sldId="258"/>
            <ac:spMk id="42" creationId="{F881D7FD-0A2D-EFD4-5A4C-6B512385E6D8}"/>
          </ac:spMkLst>
        </pc:spChg>
        <pc:grpChg chg="add del mod ord">
          <ac:chgData name="Drew Villeneuve" userId="ce28bfdc-6188-4267-b608-59cad9e9cb69" providerId="ADAL" clId="{9C6E1048-E179-4108-B7E7-1360C0B45461}" dt="2025-05-27T16:37:09.888" v="82" actId="164"/>
          <ac:grpSpMkLst>
            <pc:docMk/>
            <pc:sldMk cId="0" sldId="258"/>
            <ac:grpSpMk id="2" creationId="{00000000-0000-0000-0000-000000000000}"/>
          </ac:grpSpMkLst>
        </pc:grpChg>
        <pc:grpChg chg="add del mod">
          <ac:chgData name="Drew Villeneuve" userId="ce28bfdc-6188-4267-b608-59cad9e9cb69" providerId="ADAL" clId="{9C6E1048-E179-4108-B7E7-1360C0B45461}" dt="2025-05-27T16:40:10.415" v="116" actId="478"/>
          <ac:grpSpMkLst>
            <pc:docMk/>
            <pc:sldMk cId="0" sldId="258"/>
            <ac:grpSpMk id="15" creationId="{00000000-0000-0000-0000-000000000000}"/>
          </ac:grpSpMkLst>
        </pc:grpChg>
        <pc:grpChg chg="add del mod">
          <ac:chgData name="Drew Villeneuve" userId="ce28bfdc-6188-4267-b608-59cad9e9cb69" providerId="ADAL" clId="{9C6E1048-E179-4108-B7E7-1360C0B45461}" dt="2025-05-27T16:40:16.647" v="117" actId="478"/>
          <ac:grpSpMkLst>
            <pc:docMk/>
            <pc:sldMk cId="0" sldId="258"/>
            <ac:grpSpMk id="19" creationId="{1F79CE56-B732-1662-64E5-1D5F45573E64}"/>
          </ac:grpSpMkLst>
        </pc:grpChg>
        <pc:grpChg chg="add del mod ord topLvl">
          <ac:chgData name="Drew Villeneuve" userId="ce28bfdc-6188-4267-b608-59cad9e9cb69" providerId="ADAL" clId="{9C6E1048-E179-4108-B7E7-1360C0B45461}" dt="2025-05-27T16:40:18.762" v="118" actId="478"/>
          <ac:grpSpMkLst>
            <pc:docMk/>
            <pc:sldMk cId="0" sldId="258"/>
            <ac:grpSpMk id="20" creationId="{9634A46D-5FA3-BE1F-8D52-C997F04D9FAF}"/>
          </ac:grpSpMkLst>
        </pc:grpChg>
        <pc:grpChg chg="add del mod">
          <ac:chgData name="Drew Villeneuve" userId="ce28bfdc-6188-4267-b608-59cad9e9cb69" providerId="ADAL" clId="{9C6E1048-E179-4108-B7E7-1360C0B45461}" dt="2025-05-27T16:36:37.033" v="74" actId="165"/>
          <ac:grpSpMkLst>
            <pc:docMk/>
            <pc:sldMk cId="0" sldId="258"/>
            <ac:grpSpMk id="21" creationId="{9E7D9CA8-6912-B1BB-5234-EF622AB8997B}"/>
          </ac:grpSpMkLst>
        </pc:grpChg>
        <pc:grpChg chg="add mod">
          <ac:chgData name="Drew Villeneuve" userId="ce28bfdc-6188-4267-b608-59cad9e9cb69" providerId="ADAL" clId="{9C6E1048-E179-4108-B7E7-1360C0B45461}" dt="2025-05-27T16:37:06.905" v="81" actId="164"/>
          <ac:grpSpMkLst>
            <pc:docMk/>
            <pc:sldMk cId="0" sldId="258"/>
            <ac:grpSpMk id="22" creationId="{8C48E236-7C88-3A21-3ADF-038CF6EA8489}"/>
          </ac:grpSpMkLst>
        </pc:grpChg>
        <pc:grpChg chg="add mod">
          <ac:chgData name="Drew Villeneuve" userId="ce28bfdc-6188-4267-b608-59cad9e9cb69" providerId="ADAL" clId="{9C6E1048-E179-4108-B7E7-1360C0B45461}" dt="2025-05-27T16:38:02.139" v="90" actId="164"/>
          <ac:grpSpMkLst>
            <pc:docMk/>
            <pc:sldMk cId="0" sldId="258"/>
            <ac:grpSpMk id="23" creationId="{FC2B442E-F0ED-A503-FF84-FAB96E03D8C6}"/>
          </ac:grpSpMkLst>
        </pc:grpChg>
        <pc:cxnChg chg="add mod">
          <ac:chgData name="Drew Villeneuve" userId="ce28bfdc-6188-4267-b608-59cad9e9cb69" providerId="ADAL" clId="{9C6E1048-E179-4108-B7E7-1360C0B45461}" dt="2025-05-27T21:21:18.774" v="622" actId="14100"/>
          <ac:cxnSpMkLst>
            <pc:docMk/>
            <pc:sldMk cId="0" sldId="258"/>
            <ac:cxnSpMk id="25" creationId="{69013CAD-CD12-5CA2-51E4-78120AC6F36C}"/>
          </ac:cxnSpMkLst>
        </pc:cxnChg>
        <pc:cxnChg chg="add mod">
          <ac:chgData name="Drew Villeneuve" userId="ce28bfdc-6188-4267-b608-59cad9e9cb69" providerId="ADAL" clId="{9C6E1048-E179-4108-B7E7-1360C0B45461}" dt="2025-05-27T21:19:30.327" v="603" actId="14100"/>
          <ac:cxnSpMkLst>
            <pc:docMk/>
            <pc:sldMk cId="0" sldId="258"/>
            <ac:cxnSpMk id="28" creationId="{02FB53DD-F902-8091-87BE-FF856C05D0EE}"/>
          </ac:cxnSpMkLst>
        </pc:cxnChg>
      </pc:sldChg>
      <pc:sldChg chg="setBg">
        <pc:chgData name="Drew Villeneuve" userId="ce28bfdc-6188-4267-b608-59cad9e9cb69" providerId="ADAL" clId="{9C6E1048-E179-4108-B7E7-1360C0B45461}" dt="2025-05-27T20:59:45.791" v="428"/>
        <pc:sldMkLst>
          <pc:docMk/>
          <pc:sldMk cId="0" sldId="259"/>
        </pc:sldMkLst>
      </pc:sldChg>
      <pc:sldChg chg="modSp del mod modNotesTx">
        <pc:chgData name="Drew Villeneuve" userId="ce28bfdc-6188-4267-b608-59cad9e9cb69" providerId="ADAL" clId="{9C6E1048-E179-4108-B7E7-1360C0B45461}" dt="2025-05-27T20:42:27.680" v="289" actId="47"/>
        <pc:sldMkLst>
          <pc:docMk/>
          <pc:sldMk cId="0" sldId="260"/>
        </pc:sldMkLst>
        <pc:spChg chg="mod">
          <ac:chgData name="Drew Villeneuve" userId="ce28bfdc-6188-4267-b608-59cad9e9cb69" providerId="ADAL" clId="{9C6E1048-E179-4108-B7E7-1360C0B45461}" dt="2025-05-27T16:56:34.741" v="211" actId="20577"/>
          <ac:spMkLst>
            <pc:docMk/>
            <pc:sldMk cId="0" sldId="260"/>
            <ac:spMk id="6" creationId="{00000000-0000-0000-0000-000000000000}"/>
          </ac:spMkLst>
        </pc:spChg>
      </pc:sldChg>
      <pc:sldChg chg="addSp delSp modSp mod setBg modAnim">
        <pc:chgData name="Drew Villeneuve" userId="ce28bfdc-6188-4267-b608-59cad9e9cb69" providerId="ADAL" clId="{9C6E1048-E179-4108-B7E7-1360C0B45461}" dt="2025-05-27T21:28:16.276" v="707"/>
        <pc:sldMkLst>
          <pc:docMk/>
          <pc:sldMk cId="0" sldId="261"/>
        </pc:sldMkLst>
        <pc:spChg chg="mod">
          <ac:chgData name="Drew Villeneuve" userId="ce28bfdc-6188-4267-b608-59cad9e9cb69" providerId="ADAL" clId="{9C6E1048-E179-4108-B7E7-1360C0B45461}" dt="2025-05-27T20:44:26.398" v="312" actId="14100"/>
          <ac:spMkLst>
            <pc:docMk/>
            <pc:sldMk cId="0" sldId="261"/>
            <ac:spMk id="5" creationId="{00000000-0000-0000-0000-000000000000}"/>
          </ac:spMkLst>
        </pc:spChg>
        <pc:spChg chg="mod">
          <ac:chgData name="Drew Villeneuve" userId="ce28bfdc-6188-4267-b608-59cad9e9cb69" providerId="ADAL" clId="{9C6E1048-E179-4108-B7E7-1360C0B45461}" dt="2025-05-27T20:43:56.973" v="308" actId="14100"/>
          <ac:spMkLst>
            <pc:docMk/>
            <pc:sldMk cId="0" sldId="261"/>
            <ac:spMk id="6" creationId="{00000000-0000-0000-0000-000000000000}"/>
          </ac:spMkLst>
        </pc:spChg>
        <pc:spChg chg="mod">
          <ac:chgData name="Drew Villeneuve" userId="ce28bfdc-6188-4267-b608-59cad9e9cb69" providerId="ADAL" clId="{9C6E1048-E179-4108-B7E7-1360C0B45461}" dt="2025-05-27T20:44:24.555" v="311" actId="14100"/>
          <ac:spMkLst>
            <pc:docMk/>
            <pc:sldMk cId="0" sldId="261"/>
            <ac:spMk id="7" creationId="{00000000-0000-0000-0000-000000000000}"/>
          </ac:spMkLst>
        </pc:spChg>
        <pc:spChg chg="mod">
          <ac:chgData name="Drew Villeneuve" userId="ce28bfdc-6188-4267-b608-59cad9e9cb69" providerId="ADAL" clId="{9C6E1048-E179-4108-B7E7-1360C0B45461}" dt="2025-05-27T20:43:48.888" v="305" actId="1036"/>
          <ac:spMkLst>
            <pc:docMk/>
            <pc:sldMk cId="0" sldId="261"/>
            <ac:spMk id="11" creationId="{00000000-0000-0000-0000-000000000000}"/>
          </ac:spMkLst>
        </pc:spChg>
        <pc:spChg chg="mod">
          <ac:chgData name="Drew Villeneuve" userId="ce28bfdc-6188-4267-b608-59cad9e9cb69" providerId="ADAL" clId="{9C6E1048-E179-4108-B7E7-1360C0B45461}" dt="2025-05-27T21:21:50.377" v="627" actId="165"/>
          <ac:spMkLst>
            <pc:docMk/>
            <pc:sldMk cId="0" sldId="261"/>
            <ac:spMk id="14" creationId="{00000000-0000-0000-0000-000000000000}"/>
          </ac:spMkLst>
        </pc:spChg>
        <pc:spChg chg="mod">
          <ac:chgData name="Drew Villeneuve" userId="ce28bfdc-6188-4267-b608-59cad9e9cb69" providerId="ADAL" clId="{9C6E1048-E179-4108-B7E7-1360C0B45461}" dt="2025-05-27T21:21:50.377" v="627" actId="165"/>
          <ac:spMkLst>
            <pc:docMk/>
            <pc:sldMk cId="0" sldId="261"/>
            <ac:spMk id="15" creationId="{00000000-0000-0000-0000-000000000000}"/>
          </ac:spMkLst>
        </pc:spChg>
        <pc:spChg chg="mod ord topLvl">
          <ac:chgData name="Drew Villeneuve" userId="ce28bfdc-6188-4267-b608-59cad9e9cb69" providerId="ADAL" clId="{9C6E1048-E179-4108-B7E7-1360C0B45461}" dt="2025-05-27T21:26:51.086" v="691" actId="164"/>
          <ac:spMkLst>
            <pc:docMk/>
            <pc:sldMk cId="0" sldId="261"/>
            <ac:spMk id="16" creationId="{00000000-0000-0000-0000-000000000000}"/>
          </ac:spMkLst>
        </pc:spChg>
        <pc:spChg chg="mod ord topLvl">
          <ac:chgData name="Drew Villeneuve" userId="ce28bfdc-6188-4267-b608-59cad9e9cb69" providerId="ADAL" clId="{9C6E1048-E179-4108-B7E7-1360C0B45461}" dt="2025-05-27T21:26:51.086" v="691" actId="164"/>
          <ac:spMkLst>
            <pc:docMk/>
            <pc:sldMk cId="0" sldId="261"/>
            <ac:spMk id="17" creationId="{00000000-0000-0000-0000-000000000000}"/>
          </ac:spMkLst>
        </pc:spChg>
        <pc:spChg chg="mod ord topLvl">
          <ac:chgData name="Drew Villeneuve" userId="ce28bfdc-6188-4267-b608-59cad9e9cb69" providerId="ADAL" clId="{9C6E1048-E179-4108-B7E7-1360C0B45461}" dt="2025-05-27T21:26:51.086" v="691" actId="164"/>
          <ac:spMkLst>
            <pc:docMk/>
            <pc:sldMk cId="0" sldId="261"/>
            <ac:spMk id="18" creationId="{00000000-0000-0000-0000-000000000000}"/>
          </ac:spMkLst>
        </pc:spChg>
        <pc:spChg chg="mod ord topLvl">
          <ac:chgData name="Drew Villeneuve" userId="ce28bfdc-6188-4267-b608-59cad9e9cb69" providerId="ADAL" clId="{9C6E1048-E179-4108-B7E7-1360C0B45461}" dt="2025-05-27T21:27:08.111" v="697" actId="164"/>
          <ac:spMkLst>
            <pc:docMk/>
            <pc:sldMk cId="0" sldId="261"/>
            <ac:spMk id="19" creationId="{00000000-0000-0000-0000-000000000000}"/>
          </ac:spMkLst>
        </pc:spChg>
        <pc:spChg chg="mod">
          <ac:chgData name="Drew Villeneuve" userId="ce28bfdc-6188-4267-b608-59cad9e9cb69" providerId="ADAL" clId="{9C6E1048-E179-4108-B7E7-1360C0B45461}" dt="2025-05-27T20:43:13.005" v="291" actId="1076"/>
          <ac:spMkLst>
            <pc:docMk/>
            <pc:sldMk cId="0" sldId="261"/>
            <ac:spMk id="20" creationId="{00000000-0000-0000-0000-000000000000}"/>
          </ac:spMkLst>
        </pc:spChg>
        <pc:spChg chg="del">
          <ac:chgData name="Drew Villeneuve" userId="ce28bfdc-6188-4267-b608-59cad9e9cb69" providerId="ADAL" clId="{9C6E1048-E179-4108-B7E7-1360C0B45461}" dt="2025-05-27T20:44:47.901" v="325" actId="478"/>
          <ac:spMkLst>
            <pc:docMk/>
            <pc:sldMk cId="0" sldId="261"/>
            <ac:spMk id="42" creationId="{00000000-0000-0000-0000-000000000000}"/>
          </ac:spMkLst>
        </pc:spChg>
        <pc:spChg chg="mod">
          <ac:chgData name="Drew Villeneuve" userId="ce28bfdc-6188-4267-b608-59cad9e9cb69" providerId="ADAL" clId="{9C6E1048-E179-4108-B7E7-1360C0B45461}" dt="2025-05-27T20:45:37.751" v="339" actId="14100"/>
          <ac:spMkLst>
            <pc:docMk/>
            <pc:sldMk cId="0" sldId="261"/>
            <ac:spMk id="45" creationId="{00000000-0000-0000-0000-000000000000}"/>
          </ac:spMkLst>
        </pc:spChg>
        <pc:spChg chg="mod">
          <ac:chgData name="Drew Villeneuve" userId="ce28bfdc-6188-4267-b608-59cad9e9cb69" providerId="ADAL" clId="{9C6E1048-E179-4108-B7E7-1360C0B45461}" dt="2025-05-27T20:45:13.547" v="338" actId="14100"/>
          <ac:spMkLst>
            <pc:docMk/>
            <pc:sldMk cId="0" sldId="261"/>
            <ac:spMk id="49" creationId="{00000000-0000-0000-0000-000000000000}"/>
          </ac:spMkLst>
        </pc:spChg>
        <pc:spChg chg="mod">
          <ac:chgData name="Drew Villeneuve" userId="ce28bfdc-6188-4267-b608-59cad9e9cb69" providerId="ADAL" clId="{9C6E1048-E179-4108-B7E7-1360C0B45461}" dt="2025-05-27T20:44:36.291" v="323" actId="14100"/>
          <ac:spMkLst>
            <pc:docMk/>
            <pc:sldMk cId="0" sldId="261"/>
            <ac:spMk id="53" creationId="{00000000-0000-0000-0000-000000000000}"/>
          </ac:spMkLst>
        </pc:spChg>
        <pc:spChg chg="mod">
          <ac:chgData name="Drew Villeneuve" userId="ce28bfdc-6188-4267-b608-59cad9e9cb69" providerId="ADAL" clId="{9C6E1048-E179-4108-B7E7-1360C0B45461}" dt="2025-05-27T20:44:38.895" v="324" actId="14100"/>
          <ac:spMkLst>
            <pc:docMk/>
            <pc:sldMk cId="0" sldId="261"/>
            <ac:spMk id="54" creationId="{00000000-0000-0000-0000-000000000000}"/>
          </ac:spMkLst>
        </pc:spChg>
        <pc:spChg chg="add del">
          <ac:chgData name="Drew Villeneuve" userId="ce28bfdc-6188-4267-b608-59cad9e9cb69" providerId="ADAL" clId="{9C6E1048-E179-4108-B7E7-1360C0B45461}" dt="2025-05-27T20:44:49.136" v="327" actId="22"/>
          <ac:spMkLst>
            <pc:docMk/>
            <pc:sldMk cId="0" sldId="261"/>
            <ac:spMk id="59" creationId="{E4C7E1A2-2C36-E5D3-99CB-0CDA672FD73F}"/>
          </ac:spMkLst>
        </pc:spChg>
        <pc:spChg chg="add del">
          <ac:chgData name="Drew Villeneuve" userId="ce28bfdc-6188-4267-b608-59cad9e9cb69" providerId="ADAL" clId="{9C6E1048-E179-4108-B7E7-1360C0B45461}" dt="2025-05-27T20:44:59.781" v="331" actId="22"/>
          <ac:spMkLst>
            <pc:docMk/>
            <pc:sldMk cId="0" sldId="261"/>
            <ac:spMk id="61" creationId="{B17FD563-7C72-B487-7CC2-01464F33435D}"/>
          </ac:spMkLst>
        </pc:spChg>
        <pc:spChg chg="add del">
          <ac:chgData name="Drew Villeneuve" userId="ce28bfdc-6188-4267-b608-59cad9e9cb69" providerId="ADAL" clId="{9C6E1048-E179-4108-B7E7-1360C0B45461}" dt="2025-05-27T20:45:03.753" v="335" actId="22"/>
          <ac:spMkLst>
            <pc:docMk/>
            <pc:sldMk cId="0" sldId="261"/>
            <ac:spMk id="63" creationId="{EBAB9E3F-02AC-16BA-CEC8-5E6BE2353C45}"/>
          </ac:spMkLst>
        </pc:spChg>
        <pc:spChg chg="add del">
          <ac:chgData name="Drew Villeneuve" userId="ce28bfdc-6188-4267-b608-59cad9e9cb69" providerId="ADAL" clId="{9C6E1048-E179-4108-B7E7-1360C0B45461}" dt="2025-05-27T20:45:04.623" v="337" actId="22"/>
          <ac:spMkLst>
            <pc:docMk/>
            <pc:sldMk cId="0" sldId="261"/>
            <ac:spMk id="65" creationId="{A00A663E-6ADC-2D15-A20A-696755653ACB}"/>
          </ac:spMkLst>
        </pc:spChg>
        <pc:spChg chg="add del mod">
          <ac:chgData name="Drew Villeneuve" userId="ce28bfdc-6188-4267-b608-59cad9e9cb69" providerId="ADAL" clId="{9C6E1048-E179-4108-B7E7-1360C0B45461}" dt="2025-05-27T20:46:26.944" v="346" actId="478"/>
          <ac:spMkLst>
            <pc:docMk/>
            <pc:sldMk cId="0" sldId="261"/>
            <ac:spMk id="70" creationId="{E052BB98-8E3B-CBB2-CD20-D88117180444}"/>
          </ac:spMkLst>
        </pc:spChg>
        <pc:spChg chg="add mod">
          <ac:chgData name="Drew Villeneuve" userId="ce28bfdc-6188-4267-b608-59cad9e9cb69" providerId="ADAL" clId="{9C6E1048-E179-4108-B7E7-1360C0B45461}" dt="2025-05-27T20:47:29.254" v="351" actId="208"/>
          <ac:spMkLst>
            <pc:docMk/>
            <pc:sldMk cId="0" sldId="261"/>
            <ac:spMk id="71" creationId="{627A0B74-5765-4ADB-BE9A-07B2A93B1C85}"/>
          </ac:spMkLst>
        </pc:spChg>
        <pc:spChg chg="add mod modCrop">
          <ac:chgData name="Drew Villeneuve" userId="ce28bfdc-6188-4267-b608-59cad9e9cb69" providerId="ADAL" clId="{9C6E1048-E179-4108-B7E7-1360C0B45461}" dt="2025-05-27T21:26:51.086" v="691" actId="164"/>
          <ac:spMkLst>
            <pc:docMk/>
            <pc:sldMk cId="0" sldId="261"/>
            <ac:spMk id="72" creationId="{8DEA363F-60B4-5CAE-F05D-3A8368C5DBB8}"/>
          </ac:spMkLst>
        </pc:spChg>
        <pc:spChg chg="add mod ord">
          <ac:chgData name="Drew Villeneuve" userId="ce28bfdc-6188-4267-b608-59cad9e9cb69" providerId="ADAL" clId="{9C6E1048-E179-4108-B7E7-1360C0B45461}" dt="2025-05-27T21:26:51.086" v="691" actId="164"/>
          <ac:spMkLst>
            <pc:docMk/>
            <pc:sldMk cId="0" sldId="261"/>
            <ac:spMk id="73" creationId="{4F01C86D-AC9A-67B1-F4EE-6B644B534DCE}"/>
          </ac:spMkLst>
        </pc:spChg>
        <pc:spChg chg="add mod">
          <ac:chgData name="Drew Villeneuve" userId="ce28bfdc-6188-4267-b608-59cad9e9cb69" providerId="ADAL" clId="{9C6E1048-E179-4108-B7E7-1360C0B45461}" dt="2025-05-27T21:27:17.249" v="699" actId="13822"/>
          <ac:spMkLst>
            <pc:docMk/>
            <pc:sldMk cId="0" sldId="261"/>
            <ac:spMk id="76" creationId="{640984C4-34DF-F6F6-08E6-7386CE505CFE}"/>
          </ac:spMkLst>
        </pc:spChg>
        <pc:grpChg chg="add del mod">
          <ac:chgData name="Drew Villeneuve" userId="ce28bfdc-6188-4267-b608-59cad9e9cb69" providerId="ADAL" clId="{9C6E1048-E179-4108-B7E7-1360C0B45461}" dt="2025-05-27T20:43:42.788" v="300" actId="14100"/>
          <ac:grpSpMkLst>
            <pc:docMk/>
            <pc:sldMk cId="0" sldId="261"/>
            <ac:grpSpMk id="2" creationId="{00000000-0000-0000-0000-000000000000}"/>
          </ac:grpSpMkLst>
        </pc:grpChg>
        <pc:grpChg chg="del mod">
          <ac:chgData name="Drew Villeneuve" userId="ce28bfdc-6188-4267-b608-59cad9e9cb69" providerId="ADAL" clId="{9C6E1048-E179-4108-B7E7-1360C0B45461}" dt="2025-05-27T20:43:26.974" v="295" actId="478"/>
          <ac:grpSpMkLst>
            <pc:docMk/>
            <pc:sldMk cId="0" sldId="261"/>
            <ac:grpSpMk id="8" creationId="{00000000-0000-0000-0000-000000000000}"/>
          </ac:grpSpMkLst>
        </pc:grpChg>
        <pc:grpChg chg="add del mod">
          <ac:chgData name="Drew Villeneuve" userId="ce28bfdc-6188-4267-b608-59cad9e9cb69" providerId="ADAL" clId="{9C6E1048-E179-4108-B7E7-1360C0B45461}" dt="2025-05-27T21:21:50.377" v="627" actId="165"/>
          <ac:grpSpMkLst>
            <pc:docMk/>
            <pc:sldMk cId="0" sldId="261"/>
            <ac:grpSpMk id="12" creationId="{00000000-0000-0000-0000-000000000000}"/>
          </ac:grpSpMkLst>
        </pc:grpChg>
        <pc:grpChg chg="del mod topLvl">
          <ac:chgData name="Drew Villeneuve" userId="ce28bfdc-6188-4267-b608-59cad9e9cb69" providerId="ADAL" clId="{9C6E1048-E179-4108-B7E7-1360C0B45461}" dt="2025-05-27T21:22:09.897" v="633" actId="478"/>
          <ac:grpSpMkLst>
            <pc:docMk/>
            <pc:sldMk cId="0" sldId="261"/>
            <ac:grpSpMk id="13" creationId="{00000000-0000-0000-0000-000000000000}"/>
          </ac:grpSpMkLst>
        </pc:grpChg>
        <pc:grpChg chg="add mod">
          <ac:chgData name="Drew Villeneuve" userId="ce28bfdc-6188-4267-b608-59cad9e9cb69" providerId="ADAL" clId="{9C6E1048-E179-4108-B7E7-1360C0B45461}" dt="2025-05-27T21:27:08.111" v="697" actId="164"/>
          <ac:grpSpMkLst>
            <pc:docMk/>
            <pc:sldMk cId="0" sldId="261"/>
            <ac:grpSpMk id="74" creationId="{0081A724-4BF8-4D8A-95E5-9EC3A77C0DE3}"/>
          </ac:grpSpMkLst>
        </pc:grpChg>
        <pc:grpChg chg="add mod">
          <ac:chgData name="Drew Villeneuve" userId="ce28bfdc-6188-4267-b608-59cad9e9cb69" providerId="ADAL" clId="{9C6E1048-E179-4108-B7E7-1360C0B45461}" dt="2025-05-27T21:27:08.111" v="697" actId="164"/>
          <ac:grpSpMkLst>
            <pc:docMk/>
            <pc:sldMk cId="0" sldId="261"/>
            <ac:grpSpMk id="75" creationId="{426DC130-8F7D-B5B3-5988-D38570ABBFE7}"/>
          </ac:grpSpMkLst>
        </pc:grpChg>
        <pc:cxnChg chg="add del mod">
          <ac:chgData name="Drew Villeneuve" userId="ce28bfdc-6188-4267-b608-59cad9e9cb69" providerId="ADAL" clId="{9C6E1048-E179-4108-B7E7-1360C0B45461}" dt="2025-05-27T20:45:58.806" v="343" actId="478"/>
          <ac:cxnSpMkLst>
            <pc:docMk/>
            <pc:sldMk cId="0" sldId="261"/>
            <ac:cxnSpMk id="67" creationId="{60F48D58-6167-11F7-96E6-9F65A420BB1D}"/>
          </ac:cxnSpMkLst>
        </pc:cxnChg>
      </pc:sldChg>
      <pc:sldChg chg="delSp modSp mod setBg modNotesTx">
        <pc:chgData name="Drew Villeneuve" userId="ce28bfdc-6188-4267-b608-59cad9e9cb69" providerId="ADAL" clId="{9C6E1048-E179-4108-B7E7-1360C0B45461}" dt="2025-05-27T21:29:09.546" v="718" actId="2711"/>
        <pc:sldMkLst>
          <pc:docMk/>
          <pc:sldMk cId="0" sldId="262"/>
        </pc:sldMkLst>
        <pc:spChg chg="mod">
          <ac:chgData name="Drew Villeneuve" userId="ce28bfdc-6188-4267-b608-59cad9e9cb69" providerId="ADAL" clId="{9C6E1048-E179-4108-B7E7-1360C0B45461}" dt="2025-05-27T21:28:49.510" v="714" actId="1076"/>
          <ac:spMkLst>
            <pc:docMk/>
            <pc:sldMk cId="0" sldId="262"/>
            <ac:spMk id="2" creationId="{00000000-0000-0000-0000-000000000000}"/>
          </ac:spMkLst>
        </pc:spChg>
        <pc:spChg chg="del">
          <ac:chgData name="Drew Villeneuve" userId="ce28bfdc-6188-4267-b608-59cad9e9cb69" providerId="ADAL" clId="{9C6E1048-E179-4108-B7E7-1360C0B45461}" dt="2025-05-27T21:28:35.002" v="708" actId="478"/>
          <ac:spMkLst>
            <pc:docMk/>
            <pc:sldMk cId="0" sldId="262"/>
            <ac:spMk id="3" creationId="{00000000-0000-0000-0000-000000000000}"/>
          </ac:spMkLst>
        </pc:spChg>
        <pc:spChg chg="mod ord">
          <ac:chgData name="Drew Villeneuve" userId="ce28bfdc-6188-4267-b608-59cad9e9cb69" providerId="ADAL" clId="{9C6E1048-E179-4108-B7E7-1360C0B45461}" dt="2025-05-27T21:28:47.229" v="713" actId="14100"/>
          <ac:spMkLst>
            <pc:docMk/>
            <pc:sldMk cId="0" sldId="262"/>
            <ac:spMk id="4" creationId="{00000000-0000-0000-0000-000000000000}"/>
          </ac:spMkLst>
        </pc:spChg>
        <pc:spChg chg="mod">
          <ac:chgData name="Drew Villeneuve" userId="ce28bfdc-6188-4267-b608-59cad9e9cb69" providerId="ADAL" clId="{9C6E1048-E179-4108-B7E7-1360C0B45461}" dt="2025-05-27T21:29:09.546" v="718" actId="2711"/>
          <ac:spMkLst>
            <pc:docMk/>
            <pc:sldMk cId="0" sldId="262"/>
            <ac:spMk id="5" creationId="{00000000-0000-0000-0000-000000000000}"/>
          </ac:spMkLst>
        </pc:spChg>
        <pc:spChg chg="mod">
          <ac:chgData name="Drew Villeneuve" userId="ce28bfdc-6188-4267-b608-59cad9e9cb69" providerId="ADAL" clId="{9C6E1048-E179-4108-B7E7-1360C0B45461}" dt="2025-05-27T16:57:17.372" v="214" actId="20577"/>
          <ac:spMkLst>
            <pc:docMk/>
            <pc:sldMk cId="0" sldId="262"/>
            <ac:spMk id="8" creationId="{00000000-0000-0000-0000-000000000000}"/>
          </ac:spMkLst>
        </pc:spChg>
      </pc:sldChg>
      <pc:sldChg chg="setBg modNotes modNotesTx">
        <pc:chgData name="Drew Villeneuve" userId="ce28bfdc-6188-4267-b608-59cad9e9cb69" providerId="ADAL" clId="{9C6E1048-E179-4108-B7E7-1360C0B45461}" dt="2025-05-27T21:32:26.767" v="1084" actId="20577"/>
        <pc:sldMkLst>
          <pc:docMk/>
          <pc:sldMk cId="0" sldId="263"/>
        </pc:sldMkLst>
      </pc:sldChg>
      <pc:sldChg chg="modSp mod setBg">
        <pc:chgData name="Drew Villeneuve" userId="ce28bfdc-6188-4267-b608-59cad9e9cb69" providerId="ADAL" clId="{9C6E1048-E179-4108-B7E7-1360C0B45461}" dt="2025-05-27T20:59:45.791" v="428"/>
        <pc:sldMkLst>
          <pc:docMk/>
          <pc:sldMk cId="0" sldId="264"/>
        </pc:sldMkLst>
        <pc:spChg chg="mod">
          <ac:chgData name="Drew Villeneuve" userId="ce28bfdc-6188-4267-b608-59cad9e9cb69" providerId="ADAL" clId="{9C6E1048-E179-4108-B7E7-1360C0B45461}" dt="2025-05-27T16:57:41.248" v="216" actId="1076"/>
          <ac:spMkLst>
            <pc:docMk/>
            <pc:sldMk cId="0" sldId="264"/>
            <ac:spMk id="13" creationId="{00000000-0000-0000-0000-000000000000}"/>
          </ac:spMkLst>
        </pc:spChg>
        <pc:grpChg chg="mod">
          <ac:chgData name="Drew Villeneuve" userId="ce28bfdc-6188-4267-b608-59cad9e9cb69" providerId="ADAL" clId="{9C6E1048-E179-4108-B7E7-1360C0B45461}" dt="2025-05-27T16:57:52.405" v="217" actId="1076"/>
          <ac:grpSpMkLst>
            <pc:docMk/>
            <pc:sldMk cId="0" sldId="264"/>
            <ac:grpSpMk id="10" creationId="{00000000-0000-0000-0000-000000000000}"/>
          </ac:grpSpMkLst>
        </pc:grpChg>
      </pc:sldChg>
      <pc:sldChg chg="setBg">
        <pc:chgData name="Drew Villeneuve" userId="ce28bfdc-6188-4267-b608-59cad9e9cb69" providerId="ADAL" clId="{9C6E1048-E179-4108-B7E7-1360C0B45461}" dt="2025-05-27T20:59:45.791" v="428"/>
        <pc:sldMkLst>
          <pc:docMk/>
          <pc:sldMk cId="0" sldId="265"/>
        </pc:sldMkLst>
      </pc:sldChg>
      <pc:sldChg chg="setBg modNotesTx">
        <pc:chgData name="Drew Villeneuve" userId="ce28bfdc-6188-4267-b608-59cad9e9cb69" providerId="ADAL" clId="{9C6E1048-E179-4108-B7E7-1360C0B45461}" dt="2025-05-27T20:59:45.791" v="428"/>
        <pc:sldMkLst>
          <pc:docMk/>
          <pc:sldMk cId="0" sldId="266"/>
        </pc:sldMkLst>
      </pc:sldChg>
      <pc:sldChg chg="setBg modNotes">
        <pc:chgData name="Drew Villeneuve" userId="ce28bfdc-6188-4267-b608-59cad9e9cb69" providerId="ADAL" clId="{9C6E1048-E179-4108-B7E7-1360C0B45461}" dt="2025-05-27T20:59:45.791" v="428"/>
        <pc:sldMkLst>
          <pc:docMk/>
          <pc:sldMk cId="0" sldId="267"/>
        </pc:sldMkLst>
      </pc:sldChg>
      <pc:sldChg chg="setBg">
        <pc:chgData name="Drew Villeneuve" userId="ce28bfdc-6188-4267-b608-59cad9e9cb69" providerId="ADAL" clId="{9C6E1048-E179-4108-B7E7-1360C0B45461}" dt="2025-05-27T20:59:45.791" v="428"/>
        <pc:sldMkLst>
          <pc:docMk/>
          <pc:sldMk cId="0" sldId="268"/>
        </pc:sldMkLst>
      </pc:sldChg>
      <pc:sldChg chg="addSp delSp modSp add del mod setBg delAnim">
        <pc:chgData name="Drew Villeneuve" userId="ce28bfdc-6188-4267-b608-59cad9e9cb69" providerId="ADAL" clId="{9C6E1048-E179-4108-B7E7-1360C0B45461}" dt="2025-05-27T21:09:13.692" v="493" actId="47"/>
        <pc:sldMkLst>
          <pc:docMk/>
          <pc:sldMk cId="1092593785" sldId="270"/>
        </pc:sldMkLst>
        <pc:spChg chg="del">
          <ac:chgData name="Drew Villeneuve" userId="ce28bfdc-6188-4267-b608-59cad9e9cb69" providerId="ADAL" clId="{9C6E1048-E179-4108-B7E7-1360C0B45461}" dt="2025-05-27T20:53:48.426" v="364" actId="21"/>
          <ac:spMkLst>
            <pc:docMk/>
            <pc:sldMk cId="1092593785" sldId="270"/>
            <ac:spMk id="2" creationId="{ED39EB96-57B7-2AFD-DB36-5EE8D45CC120}"/>
          </ac:spMkLst>
        </pc:spChg>
        <pc:spChg chg="del">
          <ac:chgData name="Drew Villeneuve" userId="ce28bfdc-6188-4267-b608-59cad9e9cb69" providerId="ADAL" clId="{9C6E1048-E179-4108-B7E7-1360C0B45461}" dt="2025-05-27T20:53:50.680" v="365" actId="478"/>
          <ac:spMkLst>
            <pc:docMk/>
            <pc:sldMk cId="1092593785" sldId="270"/>
            <ac:spMk id="3" creationId="{CD57745A-9D21-3A76-839E-6FE70561E845}"/>
          </ac:spMkLst>
        </pc:spChg>
        <pc:spChg chg="del">
          <ac:chgData name="Drew Villeneuve" userId="ce28bfdc-6188-4267-b608-59cad9e9cb69" providerId="ADAL" clId="{9C6E1048-E179-4108-B7E7-1360C0B45461}" dt="2025-05-27T20:53:50.680" v="365" actId="478"/>
          <ac:spMkLst>
            <pc:docMk/>
            <pc:sldMk cId="1092593785" sldId="270"/>
            <ac:spMk id="4" creationId="{58A5DADE-1F2A-6228-E1A3-BD52FEC51015}"/>
          </ac:spMkLst>
        </pc:spChg>
        <pc:spChg chg="del">
          <ac:chgData name="Drew Villeneuve" userId="ce28bfdc-6188-4267-b608-59cad9e9cb69" providerId="ADAL" clId="{9C6E1048-E179-4108-B7E7-1360C0B45461}" dt="2025-05-27T20:53:50.680" v="365" actId="478"/>
          <ac:spMkLst>
            <pc:docMk/>
            <pc:sldMk cId="1092593785" sldId="270"/>
            <ac:spMk id="5" creationId="{1CDCE881-5864-DE8E-2C79-A1FD509B1070}"/>
          </ac:spMkLst>
        </pc:spChg>
        <pc:spChg chg="del">
          <ac:chgData name="Drew Villeneuve" userId="ce28bfdc-6188-4267-b608-59cad9e9cb69" providerId="ADAL" clId="{9C6E1048-E179-4108-B7E7-1360C0B45461}" dt="2025-05-27T20:53:50.680" v="365" actId="478"/>
          <ac:spMkLst>
            <pc:docMk/>
            <pc:sldMk cId="1092593785" sldId="270"/>
            <ac:spMk id="6" creationId="{D3A270C3-EB02-1B13-A286-5121CF502471}"/>
          </ac:spMkLst>
        </pc:spChg>
        <pc:spChg chg="del">
          <ac:chgData name="Drew Villeneuve" userId="ce28bfdc-6188-4267-b608-59cad9e9cb69" providerId="ADAL" clId="{9C6E1048-E179-4108-B7E7-1360C0B45461}" dt="2025-05-27T20:53:50.680" v="365" actId="478"/>
          <ac:spMkLst>
            <pc:docMk/>
            <pc:sldMk cId="1092593785" sldId="270"/>
            <ac:spMk id="7" creationId="{AD2BB57F-3250-5187-C37F-AD97E4AECE37}"/>
          </ac:spMkLst>
        </pc:spChg>
        <pc:spChg chg="del">
          <ac:chgData name="Drew Villeneuve" userId="ce28bfdc-6188-4267-b608-59cad9e9cb69" providerId="ADAL" clId="{9C6E1048-E179-4108-B7E7-1360C0B45461}" dt="2025-05-27T20:53:50.680" v="365" actId="478"/>
          <ac:spMkLst>
            <pc:docMk/>
            <pc:sldMk cId="1092593785" sldId="270"/>
            <ac:spMk id="11" creationId="{A7F3674D-AB92-AEFC-485A-EFDE086075ED}"/>
          </ac:spMkLst>
        </pc:spChg>
        <pc:spChg chg="add mod">
          <ac:chgData name="Drew Villeneuve" userId="ce28bfdc-6188-4267-b608-59cad9e9cb69" providerId="ADAL" clId="{9C6E1048-E179-4108-B7E7-1360C0B45461}" dt="2025-05-27T20:59:36.470" v="426" actId="14861"/>
          <ac:spMkLst>
            <pc:docMk/>
            <pc:sldMk cId="1092593785" sldId="270"/>
            <ac:spMk id="15" creationId="{ED39EB96-57B7-2AFD-DB36-5EE8D45CC120}"/>
          </ac:spMkLst>
        </pc:spChg>
        <pc:spChg chg="add mod">
          <ac:chgData name="Drew Villeneuve" userId="ce28bfdc-6188-4267-b608-59cad9e9cb69" providerId="ADAL" clId="{9C6E1048-E179-4108-B7E7-1360C0B45461}" dt="2025-05-27T20:55:38.272" v="385" actId="11530"/>
          <ac:spMkLst>
            <pc:docMk/>
            <pc:sldMk cId="1092593785" sldId="270"/>
            <ac:spMk id="18" creationId="{DB114079-1452-9254-46ED-45C5B0459929}"/>
          </ac:spMkLst>
        </pc:spChg>
        <pc:grpChg chg="del">
          <ac:chgData name="Drew Villeneuve" userId="ce28bfdc-6188-4267-b608-59cad9e9cb69" providerId="ADAL" clId="{9C6E1048-E179-4108-B7E7-1360C0B45461}" dt="2025-05-27T20:53:50.680" v="365" actId="478"/>
          <ac:grpSpMkLst>
            <pc:docMk/>
            <pc:sldMk cId="1092593785" sldId="270"/>
            <ac:grpSpMk id="8" creationId="{CC822783-7704-A6C8-71B9-62DFD9476062}"/>
          </ac:grpSpMkLst>
        </pc:grpChg>
        <pc:grpChg chg="del">
          <ac:chgData name="Drew Villeneuve" userId="ce28bfdc-6188-4267-b608-59cad9e9cb69" providerId="ADAL" clId="{9C6E1048-E179-4108-B7E7-1360C0B45461}" dt="2025-05-27T20:53:50.680" v="365" actId="478"/>
          <ac:grpSpMkLst>
            <pc:docMk/>
            <pc:sldMk cId="1092593785" sldId="270"/>
            <ac:grpSpMk id="12" creationId="{C0ED8045-B93C-ACB2-D3CB-9F7843DE876C}"/>
          </ac:grpSpMkLst>
        </pc:grpChg>
        <pc:picChg chg="add del mod">
          <ac:chgData name="Drew Villeneuve" userId="ce28bfdc-6188-4267-b608-59cad9e9cb69" providerId="ADAL" clId="{9C6E1048-E179-4108-B7E7-1360C0B45461}" dt="2025-05-27T20:54:50.635" v="377" actId="478"/>
          <ac:picMkLst>
            <pc:docMk/>
            <pc:sldMk cId="1092593785" sldId="270"/>
            <ac:picMk id="17" creationId="{EC39D0E9-32A1-2F0B-6B99-EEE068686E75}"/>
          </ac:picMkLst>
        </pc:picChg>
      </pc:sldChg>
      <pc:sldMasterChg chg="setBg modSldLayout">
        <pc:chgData name="Drew Villeneuve" userId="ce28bfdc-6188-4267-b608-59cad9e9cb69" providerId="ADAL" clId="{9C6E1048-E179-4108-B7E7-1360C0B45461}" dt="2025-05-27T20:59:45.791" v="428"/>
        <pc:sldMasterMkLst>
          <pc:docMk/>
          <pc:sldMasterMk cId="0" sldId="2147483648"/>
        </pc:sldMasterMkLst>
        <pc:sldLayoutChg chg="setBg">
          <pc:chgData name="Drew Villeneuve" userId="ce28bfdc-6188-4267-b608-59cad9e9cb69" providerId="ADAL" clId="{9C6E1048-E179-4108-B7E7-1360C0B45461}" dt="2025-05-27T20:59:45.791" v="428"/>
          <pc:sldLayoutMkLst>
            <pc:docMk/>
            <pc:sldMasterMk cId="0" sldId="2147483648"/>
            <pc:sldLayoutMk cId="0" sldId="2147483649"/>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0"/>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1"/>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2"/>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3"/>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4"/>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5"/>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6"/>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7"/>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8"/>
          </pc:sldLayoutMkLst>
        </pc:sldLayoutChg>
        <pc:sldLayoutChg chg="setBg">
          <pc:chgData name="Drew Villeneuve" userId="ce28bfdc-6188-4267-b608-59cad9e9cb69" providerId="ADAL" clId="{9C6E1048-E179-4108-B7E7-1360C0B45461}" dt="2025-05-27T20:59:45.791" v="428"/>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zoom in animation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Remove </a:t>
            </a:r>
            <a:r>
              <a:rPr lang="en-US" dirty="0" err="1"/>
              <a:t>tdt</a:t>
            </a:r>
            <a:r>
              <a:rPr lang="en-US" dirty="0"/>
              <a:t> and simplify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treat the gorgonian as a processing unit of a heatwave, and replicate how the gorgonians process heat stress using a dynamic tolerance algorithm. The output of this algorithm is a prediction of survival probability </a:t>
            </a:r>
            <a:r>
              <a:rPr lang="en-US"/>
              <a:t>through time.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Field vs. model mortality</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25097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simplify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9.png"/><Relationship Id="rId7" Type="http://schemas.openxmlformats.org/officeDocument/2006/relationships/image" Target="../media/image5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7.xml"/><Relationship Id="rId7" Type="http://schemas.openxmlformats.org/officeDocument/2006/relationships/image" Target="../media/image6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jpeg"/><Relationship Id="rId10" Type="http://schemas.openxmlformats.org/officeDocument/2006/relationships/image" Target="../media/image65.png"/><Relationship Id="rId4" Type="http://schemas.openxmlformats.org/officeDocument/2006/relationships/notesSlide" Target="../notesSlides/notesSlide6.xml"/><Relationship Id="rId9" Type="http://schemas.openxmlformats.org/officeDocument/2006/relationships/image" Target="../media/image64.sv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3.svg"/><Relationship Id="rId7" Type="http://schemas.openxmlformats.org/officeDocument/2006/relationships/image" Target="../media/image41.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68.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42.png"/><Relationship Id="rId3" Type="http://schemas.openxmlformats.org/officeDocument/2006/relationships/image" Target="../media/image27.svg"/><Relationship Id="rId21" Type="http://schemas.openxmlformats.org/officeDocument/2006/relationships/image" Target="../media/image21.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23" Type="http://schemas.openxmlformats.org/officeDocument/2006/relationships/image" Target="../media/image45.svg"/><Relationship Id="rId10" Type="http://schemas.openxmlformats.org/officeDocument/2006/relationships/image" Target="../media/image34.png"/><Relationship Id="rId19" Type="http://schemas.openxmlformats.org/officeDocument/2006/relationships/image" Target="../media/image43.sv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6.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txBody>
          <a:bodyPr/>
          <a:lstStyle/>
          <a:p>
            <a:endParaRPr lang="en-US"/>
          </a:p>
        </p:txBody>
      </p:sp>
      <p:grpSp>
        <p:nvGrpSpPr>
          <p:cNvPr id="3" name="Group 3"/>
          <p:cNvGrpSpPr/>
          <p:nvPr/>
        </p:nvGrpSpPr>
        <p:grpSpPr>
          <a:xfrm>
            <a:off x="9067800" y="2053226"/>
            <a:ext cx="7835900" cy="5897852"/>
            <a:chOff x="0" y="0"/>
            <a:chExt cx="1079888" cy="812800"/>
          </a:xfrm>
        </p:grpSpPr>
        <p:sp>
          <p:nvSpPr>
            <p:cNvPr id="4" name="Freeform 4"/>
            <p:cNvSpPr/>
            <p:nvPr/>
          </p:nvSpPr>
          <p:spPr>
            <a:xfrm>
              <a:off x="0" y="0"/>
              <a:ext cx="1079888" cy="812800"/>
            </a:xfrm>
            <a:custGeom>
              <a:avLst/>
              <a:gdLst/>
              <a:ahLst/>
              <a:cxnLst/>
              <a:rect l="l" t="t" r="r" b="b"/>
              <a:pathLst>
                <a:path w="1079888" h="812800">
                  <a:moveTo>
                    <a:pt x="0" y="0"/>
                  </a:moveTo>
                  <a:lnTo>
                    <a:pt x="1079888" y="0"/>
                  </a:lnTo>
                  <a:lnTo>
                    <a:pt x="1079888" y="812800"/>
                  </a:lnTo>
                  <a:lnTo>
                    <a:pt x="0" y="812800"/>
                  </a:lnTo>
                  <a:close/>
                </a:path>
              </a:pathLst>
            </a:custGeom>
            <a:blipFill>
              <a:blip r:embed="rId3"/>
              <a:stretch>
                <a:fillRect l="-26034" r="-7773"/>
              </a:stretch>
            </a:blipFill>
          </p:spPr>
          <p:txBody>
            <a:bodyPr/>
            <a:lstStyle/>
            <a:p>
              <a:endParaRPr lang="en-US"/>
            </a:p>
          </p:txBody>
        </p:sp>
      </p:grpSp>
      <p:sp>
        <p:nvSpPr>
          <p:cNvPr id="5" name="AutoShape 5"/>
          <p:cNvSpPr/>
          <p:nvPr/>
        </p:nvSpPr>
        <p:spPr>
          <a:xfrm flipV="1">
            <a:off x="0" y="9502690"/>
            <a:ext cx="18288000" cy="94268"/>
          </a:xfrm>
          <a:prstGeom prst="line">
            <a:avLst/>
          </a:prstGeom>
          <a:ln w="19050" cap="flat">
            <a:solidFill>
              <a:srgbClr val="FFC866"/>
            </a:solidFill>
            <a:prstDash val="solid"/>
            <a:headEnd type="none" w="sm" len="sm"/>
            <a:tailEnd type="none" w="sm" len="sm"/>
          </a:ln>
        </p:spPr>
        <p:txBody>
          <a:bodyPr/>
          <a:lstStyle/>
          <a:p>
            <a:endParaRPr lang="en-US"/>
          </a:p>
        </p:txBody>
      </p:sp>
      <p:sp>
        <p:nvSpPr>
          <p:cNvPr id="6" name="Freeform 6"/>
          <p:cNvSpPr/>
          <p:nvPr/>
        </p:nvSpPr>
        <p:spPr>
          <a:xfrm>
            <a:off x="14909224" y="188709"/>
            <a:ext cx="2888223" cy="1679983"/>
          </a:xfrm>
          <a:custGeom>
            <a:avLst/>
            <a:gdLst/>
            <a:ahLst/>
            <a:cxnLst/>
            <a:rect l="l" t="t" r="r" b="b"/>
            <a:pathLst>
              <a:path w="2888223" h="1679983">
                <a:moveTo>
                  <a:pt x="0" y="0"/>
                </a:moveTo>
                <a:lnTo>
                  <a:pt x="2888223" y="0"/>
                </a:lnTo>
                <a:lnTo>
                  <a:pt x="2888223" y="1679982"/>
                </a:lnTo>
                <a:lnTo>
                  <a:pt x="0" y="1679982"/>
                </a:lnTo>
                <a:lnTo>
                  <a:pt x="0" y="0"/>
                </a:lnTo>
                <a:close/>
              </a:path>
            </a:pathLst>
          </a:custGeom>
          <a:blipFill>
            <a:blip r:embed="rId4"/>
            <a:stretch>
              <a:fillRect/>
            </a:stretch>
          </a:blipFill>
        </p:spPr>
        <p:txBody>
          <a:bodyPr/>
          <a:lstStyle/>
          <a:p>
            <a:endParaRPr lang="en-US"/>
          </a:p>
        </p:txBody>
      </p:sp>
      <p:sp>
        <p:nvSpPr>
          <p:cNvPr id="7" name="Freeform 7"/>
          <p:cNvSpPr/>
          <p:nvPr/>
        </p:nvSpPr>
        <p:spPr>
          <a:xfrm>
            <a:off x="1028700" y="620537"/>
            <a:ext cx="1120061" cy="1086460"/>
          </a:xfrm>
          <a:custGeom>
            <a:avLst/>
            <a:gdLst/>
            <a:ahLst/>
            <a:cxnLst/>
            <a:rect l="l" t="t" r="r" b="b"/>
            <a:pathLst>
              <a:path w="1120061" h="1086460">
                <a:moveTo>
                  <a:pt x="0" y="0"/>
                </a:moveTo>
                <a:lnTo>
                  <a:pt x="1120061" y="0"/>
                </a:lnTo>
                <a:lnTo>
                  <a:pt x="1120061" y="1086459"/>
                </a:lnTo>
                <a:lnTo>
                  <a:pt x="0" y="1086459"/>
                </a:lnTo>
                <a:lnTo>
                  <a:pt x="0" y="0"/>
                </a:lnTo>
                <a:close/>
              </a:path>
            </a:pathLst>
          </a:custGeom>
          <a:blipFill>
            <a:blip r:embed="rId5"/>
            <a:stretch>
              <a:fillRect/>
            </a:stretch>
          </a:blipFill>
        </p:spPr>
        <p:txBody>
          <a:bodyPr/>
          <a:lstStyle/>
          <a:p>
            <a:endParaRPr lang="en-US"/>
          </a:p>
        </p:txBody>
      </p:sp>
      <p:sp>
        <p:nvSpPr>
          <p:cNvPr id="8" name="Freeform 8"/>
          <p:cNvSpPr/>
          <p:nvPr/>
        </p:nvSpPr>
        <p:spPr>
          <a:xfrm>
            <a:off x="2550175" y="535501"/>
            <a:ext cx="1617607" cy="1171495"/>
          </a:xfrm>
          <a:custGeom>
            <a:avLst/>
            <a:gdLst/>
            <a:ahLst/>
            <a:cxnLst/>
            <a:rect l="l" t="t" r="r" b="b"/>
            <a:pathLst>
              <a:path w="1617607" h="1171495">
                <a:moveTo>
                  <a:pt x="0" y="0"/>
                </a:moveTo>
                <a:lnTo>
                  <a:pt x="1617607" y="0"/>
                </a:lnTo>
                <a:lnTo>
                  <a:pt x="1617607" y="1171495"/>
                </a:lnTo>
                <a:lnTo>
                  <a:pt x="0" y="1171495"/>
                </a:lnTo>
                <a:lnTo>
                  <a:pt x="0" y="0"/>
                </a:lnTo>
                <a:close/>
              </a:path>
            </a:pathLst>
          </a:custGeom>
          <a:blipFill>
            <a:blip r:embed="rId6"/>
            <a:stretch>
              <a:fillRect/>
            </a:stretch>
          </a:blipFill>
        </p:spPr>
        <p:txBody>
          <a:bodyPr/>
          <a:lstStyle/>
          <a:p>
            <a:endParaRPr lang="en-US"/>
          </a:p>
        </p:txBody>
      </p:sp>
      <p:grpSp>
        <p:nvGrpSpPr>
          <p:cNvPr id="9" name="Group 9"/>
          <p:cNvGrpSpPr/>
          <p:nvPr/>
        </p:nvGrpSpPr>
        <p:grpSpPr>
          <a:xfrm>
            <a:off x="13664594" y="4063012"/>
            <a:ext cx="3086100" cy="3751246"/>
            <a:chOff x="0" y="0"/>
            <a:chExt cx="812800" cy="987982"/>
          </a:xfrm>
        </p:grpSpPr>
        <p:sp>
          <p:nvSpPr>
            <p:cNvPr id="10" name="Freeform 10"/>
            <p:cNvSpPr/>
            <p:nvPr/>
          </p:nvSpPr>
          <p:spPr>
            <a:xfrm>
              <a:off x="0" y="0"/>
              <a:ext cx="812800" cy="987982"/>
            </a:xfrm>
            <a:custGeom>
              <a:avLst/>
              <a:gdLst/>
              <a:ahLst/>
              <a:cxnLst/>
              <a:rect l="l" t="t" r="r" b="b"/>
              <a:pathLst>
                <a:path w="812800" h="987982">
                  <a:moveTo>
                    <a:pt x="0" y="0"/>
                  </a:moveTo>
                  <a:lnTo>
                    <a:pt x="812800" y="0"/>
                  </a:lnTo>
                  <a:lnTo>
                    <a:pt x="812800" y="987982"/>
                  </a:lnTo>
                  <a:lnTo>
                    <a:pt x="0" y="987982"/>
                  </a:lnTo>
                  <a:close/>
                </a:path>
              </a:pathLst>
            </a:custGeom>
            <a:solidFill>
              <a:srgbClr val="D9D9D9">
                <a:alpha val="61961"/>
              </a:srgbClr>
            </a:solidFill>
          </p:spPr>
          <p:txBody>
            <a:bodyPr/>
            <a:lstStyle/>
            <a:p>
              <a:endParaRPr lang="en-US"/>
            </a:p>
          </p:txBody>
        </p:sp>
        <p:sp>
          <p:nvSpPr>
            <p:cNvPr id="11" name="TextBox 11"/>
            <p:cNvSpPr txBox="1"/>
            <p:nvPr/>
          </p:nvSpPr>
          <p:spPr>
            <a:xfrm>
              <a:off x="0" y="-38100"/>
              <a:ext cx="812800" cy="102608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3728788" y="4191239"/>
            <a:ext cx="2957713" cy="3751246"/>
          </a:xfrm>
          <a:custGeom>
            <a:avLst/>
            <a:gdLst/>
            <a:ahLst/>
            <a:cxnLst/>
            <a:rect l="l" t="t" r="r" b="b"/>
            <a:pathLst>
              <a:path w="2957713" h="3751246">
                <a:moveTo>
                  <a:pt x="0" y="0"/>
                </a:moveTo>
                <a:lnTo>
                  <a:pt x="2957713" y="0"/>
                </a:lnTo>
                <a:lnTo>
                  <a:pt x="2957713" y="3751246"/>
                </a:lnTo>
                <a:lnTo>
                  <a:pt x="0" y="3751246"/>
                </a:lnTo>
                <a:lnTo>
                  <a:pt x="0" y="0"/>
                </a:lnTo>
                <a:close/>
              </a:path>
            </a:pathLst>
          </a:custGeom>
          <a:blipFill>
            <a:blip r:embed="rId7">
              <a:extLst>
                <a:ext uri="{96DAC541-7B7A-43D3-8B79-37D633B846F1}">
                  <asvg:svgBlip xmlns:asvg="http://schemas.microsoft.com/office/drawing/2016/SVG/main" r:embed="rId8"/>
                </a:ext>
              </a:extLst>
            </a:blip>
            <a:stretch>
              <a:fillRect l="-25754" t="-1577" r="-83307" b="-8114"/>
            </a:stretch>
          </a:blipFill>
        </p:spPr>
        <p:txBody>
          <a:bodyPr/>
          <a:lstStyle/>
          <a:p>
            <a:endParaRPr lang="en-US"/>
          </a:p>
        </p:txBody>
      </p:sp>
      <p:sp>
        <p:nvSpPr>
          <p:cNvPr id="13" name="Freeform 13"/>
          <p:cNvSpPr/>
          <p:nvPr/>
        </p:nvSpPr>
        <p:spPr>
          <a:xfrm>
            <a:off x="13345659" y="382015"/>
            <a:ext cx="1293369" cy="1293369"/>
          </a:xfrm>
          <a:custGeom>
            <a:avLst/>
            <a:gdLst/>
            <a:ahLst/>
            <a:cxnLst/>
            <a:rect l="l" t="t" r="r" b="b"/>
            <a:pathLst>
              <a:path w="1293369" h="1293369">
                <a:moveTo>
                  <a:pt x="0" y="0"/>
                </a:moveTo>
                <a:lnTo>
                  <a:pt x="1293369" y="0"/>
                </a:lnTo>
                <a:lnTo>
                  <a:pt x="1293369" y="1293370"/>
                </a:lnTo>
                <a:lnTo>
                  <a:pt x="0" y="1293370"/>
                </a:lnTo>
                <a:lnTo>
                  <a:pt x="0" y="0"/>
                </a:lnTo>
                <a:close/>
              </a:path>
            </a:pathLst>
          </a:custGeom>
          <a:blipFill>
            <a:blip r:embed="rId9"/>
            <a:stretch>
              <a:fillRect/>
            </a:stretch>
          </a:blipFill>
        </p:spPr>
        <p:txBody>
          <a:bodyPr/>
          <a:lstStyle/>
          <a:p>
            <a:endParaRPr lang="en-US"/>
          </a:p>
        </p:txBody>
      </p:sp>
      <p:grpSp>
        <p:nvGrpSpPr>
          <p:cNvPr id="14" name="Group 14"/>
          <p:cNvGrpSpPr/>
          <p:nvPr/>
        </p:nvGrpSpPr>
        <p:grpSpPr>
          <a:xfrm>
            <a:off x="1384300" y="2248796"/>
            <a:ext cx="6299200" cy="5693688"/>
            <a:chOff x="0" y="0"/>
            <a:chExt cx="8398933" cy="7591584"/>
          </a:xfrm>
        </p:grpSpPr>
        <p:sp>
          <p:nvSpPr>
            <p:cNvPr id="15" name="TextBox 15"/>
            <p:cNvSpPr txBox="1"/>
            <p:nvPr/>
          </p:nvSpPr>
          <p:spPr>
            <a:xfrm>
              <a:off x="0" y="38100"/>
              <a:ext cx="5905523" cy="4728210"/>
            </a:xfrm>
            <a:prstGeom prst="rect">
              <a:avLst/>
            </a:prstGeom>
          </p:spPr>
          <p:txBody>
            <a:bodyPr lIns="0" tIns="0" rIns="0" bIns="0" rtlCol="0" anchor="t">
              <a:spAutoFit/>
            </a:bodyPr>
            <a:lstStyle/>
            <a:p>
              <a:pPr marL="0" lvl="0" indent="0" algn="l">
                <a:lnSpc>
                  <a:spcPts val="3442"/>
                </a:lnSpc>
                <a:spcBef>
                  <a:spcPct val="0"/>
                </a:spcBef>
              </a:pPr>
              <a:r>
                <a:rPr lang="en-US" sz="3825" b="1" u="none" strike="noStrike">
                  <a:solidFill>
                    <a:srgbClr val="2D0000"/>
                  </a:solidFill>
                  <a:latin typeface="Gill Sans Bold"/>
                  <a:ea typeface="Gill Sans Bold"/>
                  <a:cs typeface="Gill Sans Bold"/>
                  <a:sym typeface="Gill Sans Bold"/>
                </a:rPr>
                <a:t>FORECASTING THE IMPACTS OF MARINE HEATWAVES ON HABITAT-FORMING INVERTEBRATE SPECIES</a:t>
              </a:r>
            </a:p>
          </p:txBody>
        </p:sp>
        <p:sp>
          <p:nvSpPr>
            <p:cNvPr id="16" name="TextBox 16"/>
            <p:cNvSpPr txBox="1"/>
            <p:nvPr/>
          </p:nvSpPr>
          <p:spPr>
            <a:xfrm>
              <a:off x="0" y="5384959"/>
              <a:ext cx="8398933" cy="2206625"/>
            </a:xfrm>
            <a:prstGeom prst="rect">
              <a:avLst/>
            </a:prstGeom>
          </p:spPr>
          <p:txBody>
            <a:bodyPr lIns="0" tIns="0" rIns="0" bIns="0" rtlCol="0" anchor="t">
              <a:spAutoFit/>
            </a:bodyPr>
            <a:lstStyle/>
            <a:p>
              <a:pPr marL="0" lvl="0" indent="0" algn="l">
                <a:lnSpc>
                  <a:spcPts val="2566"/>
                </a:lnSpc>
                <a:spcBef>
                  <a:spcPct val="0"/>
                </a:spcBef>
              </a:pPr>
              <a:r>
                <a:rPr lang="en-US" sz="2138" dirty="0">
                  <a:latin typeface="Gill Sans Light"/>
                  <a:ea typeface="Gill Sans Light"/>
                  <a:cs typeface="Gill Sans Light"/>
                  <a:sym typeface="Gill Sans Light"/>
                </a:rPr>
                <a:t> </a:t>
              </a:r>
              <a:r>
                <a:rPr lang="en-US" sz="2138" b="1" u="sng" dirty="0">
                  <a:latin typeface="Gill Sans Bold"/>
                  <a:ea typeface="Gill Sans Bold"/>
                  <a:cs typeface="Gill Sans Bold"/>
                  <a:sym typeface="Gill Sans Bold"/>
                </a:rPr>
                <a:t>A</a:t>
              </a:r>
              <a:r>
                <a:rPr lang="en-US" sz="2138" b="1" u="sng" strike="noStrike" dirty="0">
                  <a:latin typeface="Gill Sans Bold"/>
                  <a:ea typeface="Gill Sans Bold"/>
                  <a:cs typeface="Gill Sans Bold"/>
                  <a:sym typeface="Gill Sans Bold"/>
                </a:rPr>
                <a:t>ndrew R. Villeneuve</a:t>
              </a:r>
              <a:r>
                <a:rPr lang="en-US" sz="2138" b="1" u="none" strike="noStrike" baseline="30000" dirty="0">
                  <a:latin typeface="Gill Sans Bold"/>
                  <a:ea typeface="Gill Sans Bold"/>
                  <a:cs typeface="Gill Sans Bold"/>
                  <a:sym typeface="Gill Sans Bold"/>
                </a:rPr>
                <a:t>1</a:t>
              </a:r>
              <a:r>
                <a:rPr lang="en-US" sz="2138" b="1" u="none" strike="noStrike" dirty="0">
                  <a:latin typeface="Gill Sans Bold"/>
                  <a:ea typeface="Gill Sans Bold"/>
                  <a:cs typeface="Gill Sans Bold"/>
                  <a:sym typeface="Gill Sans Bold"/>
                </a:rPr>
                <a:t>, Easton R. White</a:t>
              </a:r>
              <a:r>
                <a:rPr lang="en-US" sz="2138" b="1" u="none" strike="noStrike" baseline="30000" dirty="0">
                  <a:latin typeface="Gill Sans Bold"/>
                  <a:ea typeface="Gill Sans Bold"/>
                  <a:cs typeface="Gill Sans Bold"/>
                  <a:sym typeface="Gill Sans Bold"/>
                </a:rPr>
                <a:t>1</a:t>
              </a:r>
            </a:p>
            <a:p>
              <a:pPr marL="0" lvl="0" indent="0" algn="l">
                <a:lnSpc>
                  <a:spcPts val="2566"/>
                </a:lnSpc>
                <a:spcBef>
                  <a:spcPct val="0"/>
                </a:spcBef>
              </a:pPr>
              <a:endParaRPr lang="en-US" sz="2138" b="1" u="none" strike="noStrike" dirty="0">
                <a:solidFill>
                  <a:srgbClr val="2D0000"/>
                </a:solidFill>
                <a:latin typeface="Gill Sans Bold"/>
                <a:ea typeface="Gill Sans Bold"/>
                <a:cs typeface="Gill Sans Bold"/>
                <a:sym typeface="Gill Sans Bold"/>
              </a:endParaRPr>
            </a:p>
            <a:p>
              <a:pPr marL="0" lvl="0" indent="0" algn="l">
                <a:lnSpc>
                  <a:spcPts val="2566"/>
                </a:lnSpc>
                <a:spcBef>
                  <a:spcPct val="0"/>
                </a:spcBef>
              </a:pPr>
              <a:r>
                <a:rPr lang="en-US" sz="2138" b="1" u="none" strike="noStrike" dirty="0">
                  <a:solidFill>
                    <a:srgbClr val="2D0000"/>
                  </a:solidFill>
                  <a:latin typeface="Gill Sans Bold"/>
                  <a:ea typeface="Gill Sans Bold"/>
                  <a:cs typeface="Gill Sans Bold"/>
                  <a:sym typeface="Gill Sans Bold"/>
                </a:rPr>
                <a:t> 1</a:t>
              </a:r>
              <a:r>
                <a:rPr lang="en-US" sz="2138" b="1" i="1" u="none" strike="noStrike" dirty="0">
                  <a:solidFill>
                    <a:srgbClr val="2D0000"/>
                  </a:solidFill>
                  <a:latin typeface="Gill Sans Bold Italics"/>
                  <a:ea typeface="Gill Sans Bold Italics"/>
                  <a:cs typeface="Gill Sans Bold Italics"/>
                  <a:sym typeface="Gill Sans Bold Italics"/>
                </a:rPr>
                <a:t>Department of Biological Sciences, University of New Hampshire, USA</a:t>
              </a:r>
            </a:p>
            <a:p>
              <a:pPr marL="0" lvl="0" indent="0" algn="l">
                <a:lnSpc>
                  <a:spcPts val="2566"/>
                </a:lnSpc>
                <a:spcBef>
                  <a:spcPct val="0"/>
                </a:spcBef>
              </a:pPr>
              <a:endParaRPr lang="en-US" sz="2138" b="1" i="1" u="none" strike="noStrike" dirty="0">
                <a:solidFill>
                  <a:srgbClr val="2D0000"/>
                </a:solidFill>
                <a:latin typeface="Gill Sans Bold Italics"/>
                <a:ea typeface="Gill Sans Bold Italics"/>
                <a:cs typeface="Gill Sans Bold Italics"/>
                <a:sym typeface="Gill Sans Bold Italics"/>
              </a:endParaRPr>
            </a:p>
          </p:txBody>
        </p:sp>
      </p:grpSp>
      <p:sp>
        <p:nvSpPr>
          <p:cNvPr id="17" name="TextBox 17"/>
          <p:cNvSpPr txBox="1"/>
          <p:nvPr/>
        </p:nvSpPr>
        <p:spPr>
          <a:xfrm>
            <a:off x="1384300" y="8078673"/>
            <a:ext cx="8039100" cy="1830629"/>
          </a:xfrm>
          <a:prstGeom prst="rect">
            <a:avLst/>
          </a:prstGeom>
        </p:spPr>
        <p:txBody>
          <a:bodyPr lIns="0" tIns="0" rIns="0" bIns="0" rtlCol="0" anchor="t">
            <a:spAutoFit/>
          </a:bodyPr>
          <a:lstStyle/>
          <a:p>
            <a:pPr algn="l">
              <a:lnSpc>
                <a:spcPts val="2940"/>
              </a:lnSpc>
            </a:pPr>
            <a:r>
              <a:rPr lang="en-US" sz="2100" b="1" dirty="0">
                <a:solidFill>
                  <a:srgbClr val="2D0000"/>
                </a:solidFill>
                <a:latin typeface="Gill Sans Bold"/>
                <a:ea typeface="Gill Sans Bold"/>
                <a:cs typeface="Gill Sans Bold"/>
                <a:sym typeface="Gill Sans Bold"/>
              </a:rPr>
              <a:t>One Ocean Science Congress</a:t>
            </a:r>
          </a:p>
          <a:p>
            <a:pPr>
              <a:lnSpc>
                <a:spcPts val="2940"/>
              </a:lnSpc>
            </a:pPr>
            <a:r>
              <a:rPr lang="en-US" sz="2100" b="1" dirty="0">
                <a:solidFill>
                  <a:srgbClr val="2D0000"/>
                </a:solidFill>
                <a:latin typeface="Gill Sans Bold"/>
                <a:ea typeface="Gill Sans Bold"/>
                <a:cs typeface="Gill Sans Bold"/>
                <a:sym typeface="Gill Sans Bold"/>
              </a:rPr>
              <a:t>4 June 2025Marine Biodiversity Observation and Monitoring - Session T3-6</a:t>
            </a:r>
          </a:p>
          <a:p>
            <a:pPr algn="l">
              <a:lnSpc>
                <a:spcPts val="2940"/>
              </a:lnSpc>
            </a:pPr>
            <a:endParaRPr lang="en-US" sz="2100" b="1" dirty="0">
              <a:solidFill>
                <a:srgbClr val="2D0000"/>
              </a:solidFill>
              <a:latin typeface="Gill Sans Bold"/>
              <a:ea typeface="Gill Sans Bold"/>
              <a:cs typeface="Gill Sans Bold"/>
              <a:sym typeface="Gill Sans Bold"/>
            </a:endParaRPr>
          </a:p>
          <a:p>
            <a:pPr algn="l">
              <a:lnSpc>
                <a:spcPts val="2940"/>
              </a:lnSpc>
              <a:spcBef>
                <a:spcPct val="0"/>
              </a:spcBef>
            </a:pPr>
            <a:endParaRPr lang="en-US" sz="2100" b="1" dirty="0">
              <a:solidFill>
                <a:srgbClr val="2D0000"/>
              </a:solidFill>
              <a:latin typeface="Gill Sans Bold"/>
              <a:ea typeface="Gill Sans Bold"/>
              <a:cs typeface="Gill Sans Bold"/>
              <a:sym typeface="Gill Sans Bold"/>
            </a:endParaRPr>
          </a:p>
        </p:txBody>
      </p:sp>
      <p:sp>
        <p:nvSpPr>
          <p:cNvPr id="18" name="TextBox 18"/>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2D0000"/>
                </a:solidFill>
                <a:latin typeface="Gill Sans Ultra-Bold"/>
                <a:ea typeface="Gill Sans Ultra-Bold"/>
                <a:cs typeface="Gill Sans Ultra-Bold"/>
                <a:sym typeface="Gill Sans Ultra-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180734" y="0"/>
            <a:ext cx="10889115" cy="10287000"/>
          </a:xfrm>
          <a:custGeom>
            <a:avLst/>
            <a:gdLst/>
            <a:ahLst/>
            <a:cxnLst/>
            <a:rect l="l" t="t" r="r" b="b"/>
            <a:pathLst>
              <a:path w="10889115" h="10287000">
                <a:moveTo>
                  <a:pt x="0" y="0"/>
                </a:moveTo>
                <a:lnTo>
                  <a:pt x="10889116" y="0"/>
                </a:lnTo>
                <a:lnTo>
                  <a:pt x="10889116" y="10287000"/>
                </a:lnTo>
                <a:lnTo>
                  <a:pt x="0" y="10287000"/>
                </a:lnTo>
                <a:lnTo>
                  <a:pt x="0" y="0"/>
                </a:lnTo>
                <a:close/>
              </a:path>
            </a:pathLst>
          </a:custGeom>
          <a:blipFill>
            <a:blip r:embed="rId3">
              <a:alphaModFix amt="31999"/>
            </a:blip>
            <a:stretch>
              <a:fillRect t="-30191" b="-30191"/>
            </a:stretch>
          </a:blipFill>
        </p:spPr>
        <p:txBody>
          <a:bodyPr/>
          <a:lstStyle/>
          <a:p>
            <a:endParaRPr lang="en-US"/>
          </a:p>
        </p:txBody>
      </p:sp>
      <p:sp>
        <p:nvSpPr>
          <p:cNvPr id="3" name="TextBox 3"/>
          <p:cNvSpPr txBox="1"/>
          <p:nvPr/>
        </p:nvSpPr>
        <p:spPr>
          <a:xfrm>
            <a:off x="11296650" y="573336"/>
            <a:ext cx="6391219" cy="1719199"/>
          </a:xfrm>
          <a:prstGeom prst="rect">
            <a:avLst/>
          </a:prstGeom>
        </p:spPr>
        <p:txBody>
          <a:bodyPr lIns="0" tIns="0" rIns="0" bIns="0" rtlCol="0" anchor="t">
            <a:spAutoFit/>
          </a:bodyPr>
          <a:lstStyle/>
          <a:p>
            <a:pPr marL="0" lvl="0" indent="0" algn="l">
              <a:lnSpc>
                <a:spcPts val="4268"/>
              </a:lnSpc>
              <a:spcBef>
                <a:spcPct val="0"/>
              </a:spcBef>
            </a:pPr>
            <a:r>
              <a:rPr lang="en-US" sz="4400" b="1">
                <a:solidFill>
                  <a:srgbClr val="050A30"/>
                </a:solidFill>
                <a:latin typeface="Gill Sans Bold"/>
                <a:ea typeface="Gill Sans Bold"/>
                <a:cs typeface="Gill Sans Bold"/>
                <a:sym typeface="Gill Sans Bold"/>
              </a:rPr>
              <a:t>Modeled Mass Mortality matches field mortaltiy at some sites</a:t>
            </a:r>
          </a:p>
        </p:txBody>
      </p:sp>
      <p:sp>
        <p:nvSpPr>
          <p:cNvPr id="4" name="TextBox 4"/>
          <p:cNvSpPr txBox="1"/>
          <p:nvPr/>
        </p:nvSpPr>
        <p:spPr>
          <a:xfrm>
            <a:off x="17259300" y="9172907"/>
            <a:ext cx="133457" cy="350378"/>
          </a:xfrm>
          <a:prstGeom prst="rect">
            <a:avLst/>
          </a:prstGeom>
        </p:spPr>
        <p:txBody>
          <a:bodyPr wrap="none" lIns="0" tIns="0" rIns="0" bIns="0" rtlCol="0" anchor="t">
            <a:spAutoFit/>
          </a:bodyPr>
          <a:lstStyle/>
          <a:p>
            <a:pPr algn="ctr">
              <a:lnSpc>
                <a:spcPts val="2239"/>
              </a:lnSpc>
              <a:spcBef>
                <a:spcPct val="0"/>
              </a:spcBef>
            </a:pPr>
            <a:r>
              <a:rPr lang="en-US" sz="1599" b="1">
                <a:solidFill>
                  <a:srgbClr val="050A30"/>
                </a:solidFill>
                <a:latin typeface="Gill Sans Bold"/>
                <a:ea typeface="Gill Sans Bold"/>
                <a:cs typeface="Gill Sans Bold"/>
                <a:sym typeface="Gill Sans Bold"/>
              </a:rPr>
              <a:t>11</a:t>
            </a:r>
          </a:p>
        </p:txBody>
      </p:sp>
      <p:sp>
        <p:nvSpPr>
          <p:cNvPr id="5" name="TextBox 5"/>
          <p:cNvSpPr txBox="1"/>
          <p:nvPr/>
        </p:nvSpPr>
        <p:spPr>
          <a:xfrm>
            <a:off x="11856933" y="2384069"/>
            <a:ext cx="4937149" cy="5981755"/>
          </a:xfrm>
          <a:prstGeom prst="rect">
            <a:avLst/>
          </a:prstGeom>
        </p:spPr>
        <p:txBody>
          <a:bodyPr lIns="0" tIns="0" rIns="0" bIns="0" rtlCol="0" anchor="t">
            <a:spAutoFit/>
          </a:bodyPr>
          <a:lstStyle/>
          <a:p>
            <a:pPr algn="l">
              <a:lnSpc>
                <a:spcPts val="3671"/>
              </a:lnSpc>
            </a:pPr>
            <a:r>
              <a:rPr lang="en-US" sz="2622" i="1">
                <a:solidFill>
                  <a:srgbClr val="050A30"/>
                </a:solidFill>
                <a:latin typeface="Gill Sans Light Italics"/>
                <a:ea typeface="Gill Sans Light Italics"/>
                <a:cs typeface="Gill Sans Light Italics"/>
                <a:sym typeface="Gill Sans Light Italics"/>
              </a:rPr>
              <a:t>Method</a:t>
            </a:r>
          </a:p>
          <a:p>
            <a:pPr algn="l">
              <a:lnSpc>
                <a:spcPts val="3671"/>
              </a:lnSpc>
            </a:pPr>
            <a:r>
              <a:rPr lang="en-US" sz="2622">
                <a:solidFill>
                  <a:srgbClr val="050A30"/>
                </a:solidFill>
                <a:latin typeface="Gill Sans Light"/>
                <a:ea typeface="Gill Sans Light"/>
                <a:cs typeface="Gill Sans Light"/>
                <a:sym typeface="Gill Sans Light"/>
              </a:rPr>
              <a:t>We compared observed field mortality at Medes Islands, ES, and Scandola MPA, FR against modeled mortality. </a:t>
            </a:r>
          </a:p>
          <a:p>
            <a:pPr algn="l">
              <a:lnSpc>
                <a:spcPts val="3671"/>
              </a:lnSpc>
            </a:pPr>
            <a:endParaRPr lang="en-US" sz="2622">
              <a:solidFill>
                <a:srgbClr val="050A30"/>
              </a:solidFill>
              <a:latin typeface="Gill Sans Light"/>
              <a:ea typeface="Gill Sans Light"/>
              <a:cs typeface="Gill Sans Light"/>
              <a:sym typeface="Gill Sans Light"/>
            </a:endParaRPr>
          </a:p>
          <a:p>
            <a:pPr algn="l">
              <a:lnSpc>
                <a:spcPts val="3671"/>
              </a:lnSpc>
            </a:pPr>
            <a:r>
              <a:rPr lang="en-US" sz="2622" i="1">
                <a:solidFill>
                  <a:srgbClr val="050A30"/>
                </a:solidFill>
                <a:latin typeface="Gill Sans Light Italics"/>
                <a:ea typeface="Gill Sans Light Italics"/>
                <a:cs typeface="Gill Sans Light Italics"/>
                <a:sym typeface="Gill Sans Light Italics"/>
              </a:rPr>
              <a:t>Result</a:t>
            </a:r>
          </a:p>
          <a:p>
            <a:pPr algn="l">
              <a:lnSpc>
                <a:spcPts val="3671"/>
              </a:lnSpc>
            </a:pPr>
            <a:r>
              <a:rPr lang="en-US" sz="2622">
                <a:solidFill>
                  <a:srgbClr val="050A30"/>
                </a:solidFill>
                <a:latin typeface="Gill Sans Light"/>
                <a:ea typeface="Gill Sans Light"/>
                <a:cs typeface="Gill Sans Light"/>
                <a:sym typeface="Gill Sans Light"/>
              </a:rPr>
              <a:t>Good fit of modeled and observed survival at Medes. Local adaptation may be responsible for overprediction at Scandola.</a:t>
            </a:r>
          </a:p>
          <a:p>
            <a:pPr algn="l">
              <a:lnSpc>
                <a:spcPts val="3671"/>
              </a:lnSpc>
            </a:pPr>
            <a:endParaRPr lang="en-US" sz="2622">
              <a:solidFill>
                <a:srgbClr val="050A30"/>
              </a:solidFill>
              <a:latin typeface="Gill Sans Light"/>
              <a:ea typeface="Gill Sans Light"/>
              <a:cs typeface="Gill Sans Light"/>
              <a:sym typeface="Gill Sans Light"/>
            </a:endParaRPr>
          </a:p>
          <a:p>
            <a:pPr algn="l">
              <a:lnSpc>
                <a:spcPts val="3671"/>
              </a:lnSpc>
            </a:pPr>
            <a:endParaRPr lang="en-US" sz="2622">
              <a:solidFill>
                <a:srgbClr val="050A30"/>
              </a:solidFill>
              <a:latin typeface="Gill Sans Light"/>
              <a:ea typeface="Gill Sans Light"/>
              <a:cs typeface="Gill Sans Light"/>
              <a:sym typeface="Gill Sans Light"/>
            </a:endParaRPr>
          </a:p>
        </p:txBody>
      </p:sp>
      <p:grpSp>
        <p:nvGrpSpPr>
          <p:cNvPr id="6" name="Group 6"/>
          <p:cNvGrpSpPr/>
          <p:nvPr/>
        </p:nvGrpSpPr>
        <p:grpSpPr>
          <a:xfrm>
            <a:off x="1170157" y="4692423"/>
            <a:ext cx="8988605" cy="3991088"/>
            <a:chOff x="0" y="0"/>
            <a:chExt cx="11984807" cy="5321451"/>
          </a:xfrm>
        </p:grpSpPr>
        <p:sp>
          <p:nvSpPr>
            <p:cNvPr id="7" name="Freeform 7"/>
            <p:cNvSpPr/>
            <p:nvPr/>
          </p:nvSpPr>
          <p:spPr>
            <a:xfrm>
              <a:off x="4854948" y="0"/>
              <a:ext cx="4810043" cy="5321451"/>
            </a:xfrm>
            <a:custGeom>
              <a:avLst/>
              <a:gdLst/>
              <a:ahLst/>
              <a:cxnLst/>
              <a:rect l="l" t="t" r="r" b="b"/>
              <a:pathLst>
                <a:path w="4810043" h="5321451">
                  <a:moveTo>
                    <a:pt x="0" y="0"/>
                  </a:moveTo>
                  <a:lnTo>
                    <a:pt x="4810043" y="0"/>
                  </a:lnTo>
                  <a:lnTo>
                    <a:pt x="4810043" y="5321451"/>
                  </a:lnTo>
                  <a:lnTo>
                    <a:pt x="0" y="5321451"/>
                  </a:lnTo>
                  <a:lnTo>
                    <a:pt x="0" y="0"/>
                  </a:lnTo>
                  <a:close/>
                </a:path>
              </a:pathLst>
            </a:custGeom>
            <a:blipFill>
              <a:blip r:embed="rId4">
                <a:extLst>
                  <a:ext uri="{96DAC541-7B7A-43D3-8B79-37D633B846F1}">
                    <asvg:svgBlip xmlns:asvg="http://schemas.microsoft.com/office/drawing/2016/SVG/main" r:embed="rId5"/>
                  </a:ext>
                </a:extLst>
              </a:blip>
              <a:stretch>
                <a:fillRect r="-47509"/>
              </a:stretch>
            </a:blipFill>
          </p:spPr>
          <p:txBody>
            <a:bodyPr/>
            <a:lstStyle/>
            <a:p>
              <a:endParaRPr lang="en-US"/>
            </a:p>
          </p:txBody>
        </p:sp>
        <p:sp>
          <p:nvSpPr>
            <p:cNvPr id="8" name="Freeform 8"/>
            <p:cNvSpPr/>
            <p:nvPr/>
          </p:nvSpPr>
          <p:spPr>
            <a:xfrm>
              <a:off x="0" y="0"/>
              <a:ext cx="4854948" cy="5321451"/>
            </a:xfrm>
            <a:custGeom>
              <a:avLst/>
              <a:gdLst/>
              <a:ahLst/>
              <a:cxnLst/>
              <a:rect l="l" t="t" r="r" b="b"/>
              <a:pathLst>
                <a:path w="4854948" h="5321451">
                  <a:moveTo>
                    <a:pt x="0" y="0"/>
                  </a:moveTo>
                  <a:lnTo>
                    <a:pt x="4854948" y="0"/>
                  </a:lnTo>
                  <a:lnTo>
                    <a:pt x="4854948" y="5321451"/>
                  </a:lnTo>
                  <a:lnTo>
                    <a:pt x="0" y="5321451"/>
                  </a:lnTo>
                  <a:lnTo>
                    <a:pt x="0" y="0"/>
                  </a:lnTo>
                  <a:close/>
                </a:path>
              </a:pathLst>
            </a:custGeom>
            <a:blipFill>
              <a:blip r:embed="rId6">
                <a:extLst>
                  <a:ext uri="{96DAC541-7B7A-43D3-8B79-37D633B846F1}">
                    <asvg:svgBlip xmlns:asvg="http://schemas.microsoft.com/office/drawing/2016/SVG/main" r:embed="rId7"/>
                  </a:ext>
                </a:extLst>
              </a:blip>
              <a:stretch>
                <a:fillRect r="-46145"/>
              </a:stretch>
            </a:blipFill>
          </p:spPr>
          <p:txBody>
            <a:bodyPr/>
            <a:lstStyle/>
            <a:p>
              <a:endParaRPr lang="en-US"/>
            </a:p>
          </p:txBody>
        </p:sp>
        <p:sp>
          <p:nvSpPr>
            <p:cNvPr id="9" name="Freeform 9"/>
            <p:cNvSpPr/>
            <p:nvPr/>
          </p:nvSpPr>
          <p:spPr>
            <a:xfrm>
              <a:off x="9664991" y="0"/>
              <a:ext cx="2319816" cy="5321451"/>
            </a:xfrm>
            <a:custGeom>
              <a:avLst/>
              <a:gdLst/>
              <a:ahLst/>
              <a:cxnLst/>
              <a:rect l="l" t="t" r="r" b="b"/>
              <a:pathLst>
                <a:path w="2319816" h="5321451">
                  <a:moveTo>
                    <a:pt x="0" y="0"/>
                  </a:moveTo>
                  <a:lnTo>
                    <a:pt x="2319816" y="0"/>
                  </a:lnTo>
                  <a:lnTo>
                    <a:pt x="2319816" y="5321451"/>
                  </a:lnTo>
                  <a:lnTo>
                    <a:pt x="0" y="5321451"/>
                  </a:lnTo>
                  <a:lnTo>
                    <a:pt x="0" y="0"/>
                  </a:lnTo>
                  <a:close/>
                </a:path>
              </a:pathLst>
            </a:custGeom>
            <a:blipFill>
              <a:blip r:embed="rId6">
                <a:extLst>
                  <a:ext uri="{96DAC541-7B7A-43D3-8B79-37D633B846F1}">
                    <asvg:svgBlip xmlns:asvg="http://schemas.microsoft.com/office/drawing/2016/SVG/main" r:embed="rId7"/>
                  </a:ext>
                </a:extLst>
              </a:blip>
              <a:stretch>
                <a:fillRect l="-205854"/>
              </a:stretch>
            </a:blipFill>
          </p:spPr>
          <p:txBody>
            <a:bodyPr/>
            <a:lstStyle/>
            <a:p>
              <a:endParaRPr lang="en-US"/>
            </a:p>
          </p:txBody>
        </p:sp>
      </p:grpSp>
      <p:sp>
        <p:nvSpPr>
          <p:cNvPr id="10" name="TextBox 10"/>
          <p:cNvSpPr txBox="1"/>
          <p:nvPr/>
        </p:nvSpPr>
        <p:spPr>
          <a:xfrm>
            <a:off x="12862767" y="8483486"/>
            <a:ext cx="4264819" cy="352425"/>
          </a:xfrm>
          <a:prstGeom prst="rect">
            <a:avLst/>
          </a:prstGeom>
        </p:spPr>
        <p:txBody>
          <a:bodyPr lIns="0" tIns="0" rIns="0" bIns="0" rtlCol="0" anchor="t">
            <a:spAutoFit/>
          </a:bodyPr>
          <a:lstStyle/>
          <a:p>
            <a:pPr algn="ctr">
              <a:lnSpc>
                <a:spcPts val="2400"/>
              </a:lnSpc>
              <a:spcBef>
                <a:spcPct val="0"/>
              </a:spcBef>
            </a:pPr>
            <a:r>
              <a:rPr lang="en-US" sz="2000">
                <a:solidFill>
                  <a:srgbClr val="050A30"/>
                </a:solidFill>
                <a:latin typeface="Gill Sans Light"/>
                <a:ea typeface="Gill Sans Light"/>
                <a:cs typeface="Gill Sans Light"/>
                <a:sym typeface="Gill Sans Light"/>
              </a:rPr>
              <a:t>Rovira et al. 2024, Gómez-Gras et al. 2021 </a:t>
            </a:r>
          </a:p>
        </p:txBody>
      </p:sp>
      <p:sp>
        <p:nvSpPr>
          <p:cNvPr id="11" name="Freeform 11"/>
          <p:cNvSpPr/>
          <p:nvPr/>
        </p:nvSpPr>
        <p:spPr>
          <a:xfrm>
            <a:off x="1842287" y="-265753"/>
            <a:ext cx="7935600" cy="5290400"/>
          </a:xfrm>
          <a:custGeom>
            <a:avLst/>
            <a:gdLst/>
            <a:ahLst/>
            <a:cxnLst/>
            <a:rect l="l" t="t" r="r" b="b"/>
            <a:pathLst>
              <a:path w="7935600" h="5290400">
                <a:moveTo>
                  <a:pt x="0" y="0"/>
                </a:moveTo>
                <a:lnTo>
                  <a:pt x="7935601" y="0"/>
                </a:lnTo>
                <a:lnTo>
                  <a:pt x="7935601" y="5290400"/>
                </a:lnTo>
                <a:lnTo>
                  <a:pt x="0" y="5290400"/>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D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9429066" y="2384508"/>
            <a:ext cx="7620000" cy="5715000"/>
          </a:xfrm>
          <a:prstGeom prst="rect">
            <a:avLst/>
          </a:prstGeom>
        </p:spPr>
      </p:pic>
      <p:sp>
        <p:nvSpPr>
          <p:cNvPr id="3" name="Freeform 3"/>
          <p:cNvSpPr/>
          <p:nvPr/>
        </p:nvSpPr>
        <p:spPr>
          <a:xfrm>
            <a:off x="867011" y="3685665"/>
            <a:ext cx="1033241" cy="1033241"/>
          </a:xfrm>
          <a:custGeom>
            <a:avLst/>
            <a:gdLst/>
            <a:ahLst/>
            <a:cxnLst/>
            <a:rect l="l" t="t" r="r" b="b"/>
            <a:pathLst>
              <a:path w="1033241" h="1033241">
                <a:moveTo>
                  <a:pt x="0" y="0"/>
                </a:moveTo>
                <a:lnTo>
                  <a:pt x="1033241" y="0"/>
                </a:lnTo>
                <a:lnTo>
                  <a:pt x="1033241" y="1033241"/>
                </a:lnTo>
                <a:lnTo>
                  <a:pt x="0" y="10332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a:off x="547960" y="5775961"/>
            <a:ext cx="1352292" cy="1352292"/>
          </a:xfrm>
          <a:custGeom>
            <a:avLst/>
            <a:gdLst/>
            <a:ahLst/>
            <a:cxnLst/>
            <a:rect l="l" t="t" r="r" b="b"/>
            <a:pathLst>
              <a:path w="1352292" h="1352292">
                <a:moveTo>
                  <a:pt x="0" y="0"/>
                </a:moveTo>
                <a:lnTo>
                  <a:pt x="1352292" y="0"/>
                </a:lnTo>
                <a:lnTo>
                  <a:pt x="1352292" y="1352291"/>
                </a:lnTo>
                <a:lnTo>
                  <a:pt x="0" y="13522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439962" y="7925597"/>
            <a:ext cx="1568288" cy="1568288"/>
          </a:xfrm>
          <a:custGeom>
            <a:avLst/>
            <a:gdLst/>
            <a:ahLst/>
            <a:cxnLst/>
            <a:rect l="l" t="t" r="r" b="b"/>
            <a:pathLst>
              <a:path w="1568288" h="1568288">
                <a:moveTo>
                  <a:pt x="0" y="0"/>
                </a:moveTo>
                <a:lnTo>
                  <a:pt x="1568288" y="0"/>
                </a:lnTo>
                <a:lnTo>
                  <a:pt x="1568288" y="1568288"/>
                </a:lnTo>
                <a:lnTo>
                  <a:pt x="0" y="15682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 name="TextBox 6"/>
          <p:cNvSpPr txBox="1"/>
          <p:nvPr/>
        </p:nvSpPr>
        <p:spPr>
          <a:xfrm>
            <a:off x="2409553" y="3583987"/>
            <a:ext cx="6734447" cy="6745605"/>
          </a:xfrm>
          <a:prstGeom prst="rect">
            <a:avLst/>
          </a:prstGeom>
        </p:spPr>
        <p:txBody>
          <a:bodyPr lIns="0" tIns="0" rIns="0" bIns="0" rtlCol="0" anchor="t">
            <a:spAutoFit/>
          </a:bodyPr>
          <a:lstStyle/>
          <a:p>
            <a:pPr algn="l">
              <a:lnSpc>
                <a:spcPts val="4800"/>
              </a:lnSpc>
            </a:pPr>
            <a:r>
              <a:rPr lang="en-US" sz="3200">
                <a:solidFill>
                  <a:srgbClr val="FFC866"/>
                </a:solidFill>
                <a:latin typeface="Gill Sans Light"/>
                <a:ea typeface="Gill Sans Light"/>
                <a:cs typeface="Gill Sans Light"/>
                <a:sym typeface="Gill Sans Light"/>
              </a:rPr>
              <a:t>Models that use time provide better predictions</a:t>
            </a:r>
          </a:p>
          <a:p>
            <a:pPr algn="l">
              <a:lnSpc>
                <a:spcPts val="4800"/>
              </a:lnSpc>
            </a:pPr>
            <a:endParaRPr lang="en-US" sz="3200">
              <a:solidFill>
                <a:srgbClr val="FFC866"/>
              </a:solidFill>
              <a:latin typeface="Gill Sans Light"/>
              <a:ea typeface="Gill Sans Light"/>
              <a:cs typeface="Gill Sans Light"/>
              <a:sym typeface="Gill Sans Light"/>
            </a:endParaRPr>
          </a:p>
          <a:p>
            <a:pPr algn="l">
              <a:lnSpc>
                <a:spcPts val="4800"/>
              </a:lnSpc>
            </a:pPr>
            <a:endParaRPr lang="en-US" sz="3200">
              <a:solidFill>
                <a:srgbClr val="FFC866"/>
              </a:solidFill>
              <a:latin typeface="Gill Sans Light"/>
              <a:ea typeface="Gill Sans Light"/>
              <a:cs typeface="Gill Sans Light"/>
              <a:sym typeface="Gill Sans Light"/>
            </a:endParaRPr>
          </a:p>
          <a:p>
            <a:pPr algn="l">
              <a:lnSpc>
                <a:spcPts val="4800"/>
              </a:lnSpc>
              <a:spcBef>
                <a:spcPct val="0"/>
              </a:spcBef>
            </a:pPr>
            <a:r>
              <a:rPr lang="en-US" sz="3200">
                <a:solidFill>
                  <a:srgbClr val="FFC866"/>
                </a:solidFill>
                <a:latin typeface="Gill Sans Light"/>
                <a:ea typeface="Gill Sans Light"/>
                <a:cs typeface="Gill Sans Light"/>
                <a:sym typeface="Gill Sans Light"/>
              </a:rPr>
              <a:t>Remote monitoring of hard-to-survey areas</a:t>
            </a:r>
          </a:p>
          <a:p>
            <a:pPr algn="l">
              <a:lnSpc>
                <a:spcPts val="4800"/>
              </a:lnSpc>
              <a:spcBef>
                <a:spcPct val="0"/>
              </a:spcBef>
            </a:pPr>
            <a:endParaRPr lang="en-US" sz="3200">
              <a:solidFill>
                <a:srgbClr val="FFC866"/>
              </a:solidFill>
              <a:latin typeface="Gill Sans Light"/>
              <a:ea typeface="Gill Sans Light"/>
              <a:cs typeface="Gill Sans Light"/>
              <a:sym typeface="Gill Sans Light"/>
            </a:endParaRPr>
          </a:p>
          <a:p>
            <a:pPr algn="l">
              <a:lnSpc>
                <a:spcPts val="4800"/>
              </a:lnSpc>
              <a:spcBef>
                <a:spcPct val="0"/>
              </a:spcBef>
            </a:pPr>
            <a:r>
              <a:rPr lang="en-US" sz="3200" u="none">
                <a:solidFill>
                  <a:srgbClr val="FFC866"/>
                </a:solidFill>
                <a:latin typeface="Gill Sans Light"/>
                <a:ea typeface="Gill Sans Light"/>
                <a:cs typeface="Gill Sans Light"/>
                <a:sym typeface="Gill Sans Light"/>
              </a:rPr>
              <a:t>Oceanographic forecasts can yield mortality forecasts</a:t>
            </a:r>
          </a:p>
          <a:p>
            <a:pPr algn="l">
              <a:lnSpc>
                <a:spcPts val="4800"/>
              </a:lnSpc>
              <a:spcBef>
                <a:spcPct val="0"/>
              </a:spcBef>
            </a:pPr>
            <a:endParaRPr lang="en-US" sz="3200" u="none">
              <a:solidFill>
                <a:srgbClr val="FFC866"/>
              </a:solidFill>
              <a:latin typeface="Gill Sans Light"/>
              <a:ea typeface="Gill Sans Light"/>
              <a:cs typeface="Gill Sans Light"/>
              <a:sym typeface="Gill Sans Light"/>
            </a:endParaRPr>
          </a:p>
          <a:p>
            <a:pPr algn="l">
              <a:lnSpc>
                <a:spcPts val="4800"/>
              </a:lnSpc>
              <a:spcBef>
                <a:spcPct val="0"/>
              </a:spcBef>
            </a:pPr>
            <a:endParaRPr lang="en-US" sz="3200" u="none">
              <a:solidFill>
                <a:srgbClr val="FFC866"/>
              </a:solidFill>
              <a:latin typeface="Gill Sans Light"/>
              <a:ea typeface="Gill Sans Light"/>
              <a:cs typeface="Gill Sans Light"/>
              <a:sym typeface="Gill Sans Light"/>
            </a:endParaRPr>
          </a:p>
        </p:txBody>
      </p:sp>
      <p:sp>
        <p:nvSpPr>
          <p:cNvPr id="7" name="TextBox 7"/>
          <p:cNvSpPr txBox="1"/>
          <p:nvPr/>
        </p:nvSpPr>
        <p:spPr>
          <a:xfrm>
            <a:off x="1028700" y="933450"/>
            <a:ext cx="8115300" cy="2266950"/>
          </a:xfrm>
          <a:prstGeom prst="rect">
            <a:avLst/>
          </a:prstGeom>
        </p:spPr>
        <p:txBody>
          <a:bodyPr lIns="0" tIns="0" rIns="0" bIns="0" rtlCol="0" anchor="t">
            <a:spAutoFit/>
          </a:bodyPr>
          <a:lstStyle/>
          <a:p>
            <a:pPr marL="0" lvl="0" indent="0" algn="l">
              <a:lnSpc>
                <a:spcPts val="5759"/>
              </a:lnSpc>
              <a:spcBef>
                <a:spcPct val="0"/>
              </a:spcBef>
            </a:pPr>
            <a:r>
              <a:rPr lang="en-US" sz="4800" b="1">
                <a:solidFill>
                  <a:srgbClr val="FFC866"/>
                </a:solidFill>
                <a:latin typeface="Gill Sans Bold"/>
                <a:ea typeface="Gill Sans Bold"/>
                <a:cs typeface="Gill Sans Bold"/>
                <a:sym typeface="Gill Sans Bold"/>
              </a:rPr>
              <a:t>Towards Operational Forecasts of Extreme Event Impacts</a:t>
            </a:r>
          </a:p>
        </p:txBody>
      </p:sp>
      <p:sp>
        <p:nvSpPr>
          <p:cNvPr id="8" name="TextBox 8"/>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FFC866"/>
                </a:solidFill>
                <a:latin typeface="Gill Sans Ultra-Bold"/>
                <a:ea typeface="Gill Sans Ultra-Bold"/>
                <a:cs typeface="Gill Sans Ultra-Bold"/>
                <a:sym typeface="Gill Sans Ultra-Bold"/>
              </a:rPr>
              <a:t>12</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rot="-1932512">
            <a:off x="2678902" y="2927797"/>
            <a:ext cx="4697340" cy="1605198"/>
          </a:xfrm>
          <a:prstGeom prst="rect">
            <a:avLst/>
          </a:prstGeom>
        </p:spPr>
        <p:txBody>
          <a:bodyPr lIns="0" tIns="0" rIns="0" bIns="0" rtlCol="0" anchor="t">
            <a:spAutoFit/>
          </a:bodyPr>
          <a:lstStyle/>
          <a:p>
            <a:pPr algn="ctr">
              <a:lnSpc>
                <a:spcPts val="6903"/>
              </a:lnSpc>
            </a:pPr>
            <a:r>
              <a:rPr lang="en-US" sz="4931" b="1">
                <a:solidFill>
                  <a:srgbClr val="2D0000"/>
                </a:solidFill>
                <a:latin typeface="Gill Sans Ultra-Bold"/>
                <a:ea typeface="Gill Sans Ultra-Bold"/>
                <a:cs typeface="Gill Sans Ultra-Bold"/>
                <a:sym typeface="Gill Sans Ultra-Bold"/>
              </a:rPr>
              <a:t>Environment </a:t>
            </a:r>
          </a:p>
        </p:txBody>
      </p:sp>
      <p:grpSp>
        <p:nvGrpSpPr>
          <p:cNvPr id="3" name="Group 3"/>
          <p:cNvGrpSpPr/>
          <p:nvPr/>
        </p:nvGrpSpPr>
        <p:grpSpPr>
          <a:xfrm>
            <a:off x="3569518" y="3205264"/>
            <a:ext cx="6533258" cy="653325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AC566">
                    <a:alpha val="80000"/>
                  </a:srgbClr>
                </a:gs>
                <a:gs pos="33333">
                  <a:srgbClr val="F16808">
                    <a:alpha val="80000"/>
                  </a:srgbClr>
                </a:gs>
                <a:gs pos="66667">
                  <a:srgbClr val="970608">
                    <a:alpha val="80000"/>
                  </a:srgbClr>
                </a:gs>
                <a:gs pos="100000">
                  <a:srgbClr val="40262B">
                    <a:alpha val="80000"/>
                  </a:srgbClr>
                </a:gs>
              </a:gsLst>
              <a:lin ang="0"/>
            </a:gradFill>
          </p:spPr>
          <p:txBody>
            <a:bodyPr/>
            <a:lstStyle/>
            <a:p>
              <a:endParaRPr lang="en-US"/>
            </a:p>
          </p:txBody>
        </p:sp>
        <p:sp>
          <p:nvSpPr>
            <p:cNvPr id="5" name="TextBox 5"/>
            <p:cNvSpPr txBox="1"/>
            <p:nvPr/>
          </p:nvSpPr>
          <p:spPr>
            <a:xfrm>
              <a:off x="76200" y="9525"/>
              <a:ext cx="660400" cy="727075"/>
            </a:xfrm>
            <a:prstGeom prst="rect">
              <a:avLst/>
            </a:prstGeom>
          </p:spPr>
          <p:txBody>
            <a:bodyPr lIns="107543" tIns="107543" rIns="107543" bIns="107543" rtlCol="0" anchor="ctr"/>
            <a:lstStyle/>
            <a:p>
              <a:pPr algn="ctr">
                <a:lnSpc>
                  <a:spcPts val="2239"/>
                </a:lnSpc>
              </a:pPr>
              <a:endParaRPr/>
            </a:p>
          </p:txBody>
        </p:sp>
      </p:grpSp>
      <p:grpSp>
        <p:nvGrpSpPr>
          <p:cNvPr id="6" name="Group 6"/>
          <p:cNvGrpSpPr/>
          <p:nvPr/>
        </p:nvGrpSpPr>
        <p:grpSpPr>
          <a:xfrm>
            <a:off x="6895772" y="3207200"/>
            <a:ext cx="6533258" cy="653325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80000"/>
                  </a:srgbClr>
                </a:gs>
                <a:gs pos="100000">
                  <a:srgbClr val="004AAD">
                    <a:alpha val="80000"/>
                  </a:srgbClr>
                </a:gs>
              </a:gsLst>
              <a:lin ang="0"/>
            </a:gradFill>
          </p:spPr>
          <p:txBody>
            <a:bodyPr/>
            <a:lstStyle/>
            <a:p>
              <a:endParaRPr lang="en-US"/>
            </a:p>
          </p:txBody>
        </p:sp>
        <p:sp>
          <p:nvSpPr>
            <p:cNvPr id="8" name="TextBox 8"/>
            <p:cNvSpPr txBox="1"/>
            <p:nvPr/>
          </p:nvSpPr>
          <p:spPr>
            <a:xfrm>
              <a:off x="76200" y="9525"/>
              <a:ext cx="660400" cy="727075"/>
            </a:xfrm>
            <a:prstGeom prst="rect">
              <a:avLst/>
            </a:prstGeom>
          </p:spPr>
          <p:txBody>
            <a:bodyPr lIns="107543" tIns="107543" rIns="107543" bIns="107543" rtlCol="0" anchor="ctr"/>
            <a:lstStyle/>
            <a:p>
              <a:pPr algn="ctr">
                <a:lnSpc>
                  <a:spcPts val="2239"/>
                </a:lnSpc>
              </a:pPr>
              <a:endParaRPr/>
            </a:p>
          </p:txBody>
        </p:sp>
      </p:grpSp>
      <p:sp>
        <p:nvSpPr>
          <p:cNvPr id="9" name="TextBox 9"/>
          <p:cNvSpPr txBox="1"/>
          <p:nvPr/>
        </p:nvSpPr>
        <p:spPr>
          <a:xfrm rot="2107372">
            <a:off x="11203340" y="3169527"/>
            <a:ext cx="2524218" cy="1131246"/>
          </a:xfrm>
          <a:prstGeom prst="rect">
            <a:avLst/>
          </a:prstGeom>
        </p:spPr>
        <p:txBody>
          <a:bodyPr lIns="0" tIns="0" rIns="0" bIns="0" rtlCol="0" anchor="t">
            <a:spAutoFit/>
          </a:bodyPr>
          <a:lstStyle/>
          <a:p>
            <a:pPr algn="ctr">
              <a:lnSpc>
                <a:spcPts val="6903"/>
              </a:lnSpc>
            </a:pPr>
            <a:r>
              <a:rPr lang="en-US" sz="4931" b="1">
                <a:solidFill>
                  <a:srgbClr val="2D0000"/>
                </a:solidFill>
                <a:latin typeface="Gill Sans Bold"/>
                <a:ea typeface="Gill Sans Bold"/>
                <a:cs typeface="Gill Sans Bold"/>
                <a:sym typeface="Gill Sans Bold"/>
              </a:rPr>
              <a:t>Biology</a:t>
            </a:r>
          </a:p>
          <a:p>
            <a:pPr algn="ctr">
              <a:lnSpc>
                <a:spcPts val="6903"/>
              </a:lnSpc>
            </a:pPr>
            <a:endParaRPr lang="en-US" sz="4931" b="1">
              <a:solidFill>
                <a:srgbClr val="2D0000"/>
              </a:solidFill>
              <a:latin typeface="Gill Sans Bold"/>
              <a:ea typeface="Gill Sans Bold"/>
              <a:cs typeface="Gill Sans Bold"/>
              <a:sym typeface="Gill Sans Bold"/>
            </a:endParaRPr>
          </a:p>
        </p:txBody>
      </p:sp>
      <p:sp>
        <p:nvSpPr>
          <p:cNvPr id="10" name="Freeform 10"/>
          <p:cNvSpPr/>
          <p:nvPr/>
        </p:nvSpPr>
        <p:spPr>
          <a:xfrm>
            <a:off x="4908841" y="4723099"/>
            <a:ext cx="1502125" cy="1502125"/>
          </a:xfrm>
          <a:custGeom>
            <a:avLst/>
            <a:gdLst/>
            <a:ahLst/>
            <a:cxnLst/>
            <a:rect l="l" t="t" r="r" b="b"/>
            <a:pathLst>
              <a:path w="1502125" h="1502125">
                <a:moveTo>
                  <a:pt x="0" y="0"/>
                </a:moveTo>
                <a:lnTo>
                  <a:pt x="1502125" y="0"/>
                </a:lnTo>
                <a:lnTo>
                  <a:pt x="1502125" y="1502125"/>
                </a:lnTo>
                <a:lnTo>
                  <a:pt x="0" y="15021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10301933" y="4723099"/>
            <a:ext cx="1879942" cy="1670798"/>
          </a:xfrm>
          <a:custGeom>
            <a:avLst/>
            <a:gdLst/>
            <a:ahLst/>
            <a:cxnLst/>
            <a:rect l="l" t="t" r="r" b="b"/>
            <a:pathLst>
              <a:path w="1879942" h="1670798">
                <a:moveTo>
                  <a:pt x="0" y="0"/>
                </a:moveTo>
                <a:lnTo>
                  <a:pt x="1879942" y="0"/>
                </a:lnTo>
                <a:lnTo>
                  <a:pt x="1879942" y="1670798"/>
                </a:lnTo>
                <a:lnTo>
                  <a:pt x="0" y="167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1031081" y="5298087"/>
            <a:ext cx="953355" cy="1095810"/>
          </a:xfrm>
          <a:custGeom>
            <a:avLst/>
            <a:gdLst/>
            <a:ahLst/>
            <a:cxnLst/>
            <a:rect l="l" t="t" r="r" b="b"/>
            <a:pathLst>
              <a:path w="953355" h="1095810">
                <a:moveTo>
                  <a:pt x="0" y="0"/>
                </a:moveTo>
                <a:lnTo>
                  <a:pt x="953355" y="0"/>
                </a:lnTo>
                <a:lnTo>
                  <a:pt x="953355" y="1095810"/>
                </a:lnTo>
                <a:lnTo>
                  <a:pt x="0" y="109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9868583" y="3856400"/>
            <a:ext cx="866700" cy="866700"/>
          </a:xfrm>
          <a:custGeom>
            <a:avLst/>
            <a:gdLst/>
            <a:ahLst/>
            <a:cxnLst/>
            <a:rect l="l" t="t" r="r" b="b"/>
            <a:pathLst>
              <a:path w="866700" h="866700">
                <a:moveTo>
                  <a:pt x="0" y="0"/>
                </a:moveTo>
                <a:lnTo>
                  <a:pt x="866700" y="0"/>
                </a:lnTo>
                <a:lnTo>
                  <a:pt x="866700" y="866699"/>
                </a:lnTo>
                <a:lnTo>
                  <a:pt x="0" y="866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11507758" y="1149552"/>
            <a:ext cx="5532090" cy="819150"/>
          </a:xfrm>
          <a:prstGeom prst="rect">
            <a:avLst/>
          </a:prstGeom>
        </p:spPr>
        <p:txBody>
          <a:bodyPr lIns="0" tIns="0" rIns="0" bIns="0" rtlCol="0" anchor="t">
            <a:spAutoFit/>
          </a:bodyPr>
          <a:lstStyle/>
          <a:p>
            <a:pPr marL="0" lvl="0" indent="0" algn="l">
              <a:lnSpc>
                <a:spcPts val="5759"/>
              </a:lnSpc>
              <a:spcBef>
                <a:spcPct val="0"/>
              </a:spcBef>
            </a:pPr>
            <a:r>
              <a:rPr lang="en-US" sz="4800" b="1">
                <a:solidFill>
                  <a:srgbClr val="2D0000"/>
                </a:solidFill>
                <a:latin typeface="Gill Sans Bold"/>
                <a:ea typeface="Gill Sans Bold"/>
                <a:cs typeface="Gill Sans Bold"/>
                <a:sym typeface="Gill Sans Bold"/>
              </a:rPr>
              <a:t>Key Takeaways</a:t>
            </a:r>
          </a:p>
        </p:txBody>
      </p:sp>
      <p:sp>
        <p:nvSpPr>
          <p:cNvPr id="15" name="TextBox 15"/>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2D0000"/>
                </a:solidFill>
                <a:latin typeface="Gill Sans Ultra-Bold"/>
                <a:ea typeface="Gill Sans Ultra-Bold"/>
                <a:cs typeface="Gill Sans Ultra-Bold"/>
                <a:sym typeface="Gill Sans Ultra-Bold"/>
              </a:rPr>
              <a:t>13</a:t>
            </a:r>
          </a:p>
        </p:txBody>
      </p:sp>
      <p:sp>
        <p:nvSpPr>
          <p:cNvPr id="16" name="TextBox 16"/>
          <p:cNvSpPr txBox="1"/>
          <p:nvPr/>
        </p:nvSpPr>
        <p:spPr>
          <a:xfrm>
            <a:off x="4424035" y="6706443"/>
            <a:ext cx="2471738" cy="1529080"/>
          </a:xfrm>
          <a:prstGeom prst="rect">
            <a:avLst/>
          </a:prstGeom>
        </p:spPr>
        <p:txBody>
          <a:bodyPr lIns="0" tIns="0" rIns="0" bIns="0" rtlCol="0" anchor="t">
            <a:spAutoFit/>
          </a:bodyPr>
          <a:lstStyle/>
          <a:p>
            <a:pPr algn="ctr">
              <a:lnSpc>
                <a:spcPts val="3919"/>
              </a:lnSpc>
            </a:pPr>
            <a:r>
              <a:rPr lang="en-US" sz="2799" b="1">
                <a:solidFill>
                  <a:srgbClr val="2D0000"/>
                </a:solidFill>
                <a:latin typeface="Gill Sans Ultra-Bold"/>
                <a:ea typeface="Gill Sans Ultra-Bold"/>
                <a:cs typeface="Gill Sans Ultra-Bold"/>
                <a:sym typeface="Gill Sans Ultra-Bold"/>
              </a:rPr>
              <a:t>Ecologically </a:t>
            </a:r>
          </a:p>
          <a:p>
            <a:pPr algn="ctr">
              <a:lnSpc>
                <a:spcPts val="3919"/>
              </a:lnSpc>
            </a:pPr>
            <a:r>
              <a:rPr lang="en-US" sz="2799" b="1">
                <a:solidFill>
                  <a:srgbClr val="2D0000"/>
                </a:solidFill>
                <a:latin typeface="Gill Sans Ultra-Bold"/>
                <a:ea typeface="Gill Sans Ultra-Bold"/>
                <a:cs typeface="Gill Sans Ultra-Bold"/>
                <a:sym typeface="Gill Sans Ultra-Bold"/>
              </a:rPr>
              <a:t>relevant</a:t>
            </a:r>
          </a:p>
          <a:p>
            <a:pPr algn="ctr">
              <a:lnSpc>
                <a:spcPts val="3919"/>
              </a:lnSpc>
              <a:spcBef>
                <a:spcPct val="0"/>
              </a:spcBef>
            </a:pPr>
            <a:r>
              <a:rPr lang="en-US" sz="2799" b="1">
                <a:solidFill>
                  <a:srgbClr val="2D0000"/>
                </a:solidFill>
                <a:latin typeface="Gill Sans Ultra-Bold"/>
                <a:ea typeface="Gill Sans Ultra-Bold"/>
                <a:cs typeface="Gill Sans Ultra-Bold"/>
                <a:sym typeface="Gill Sans Ultra-Bold"/>
              </a:rPr>
              <a:t>temperature</a:t>
            </a:r>
          </a:p>
        </p:txBody>
      </p:sp>
      <p:sp>
        <p:nvSpPr>
          <p:cNvPr id="17" name="TextBox 17"/>
          <p:cNvSpPr txBox="1"/>
          <p:nvPr/>
        </p:nvSpPr>
        <p:spPr>
          <a:xfrm>
            <a:off x="10102776" y="6706443"/>
            <a:ext cx="3254673" cy="1529080"/>
          </a:xfrm>
          <a:prstGeom prst="rect">
            <a:avLst/>
          </a:prstGeom>
        </p:spPr>
        <p:txBody>
          <a:bodyPr lIns="0" tIns="0" rIns="0" bIns="0" rtlCol="0" anchor="t">
            <a:spAutoFit/>
          </a:bodyPr>
          <a:lstStyle/>
          <a:p>
            <a:pPr algn="ctr">
              <a:lnSpc>
                <a:spcPts val="3919"/>
              </a:lnSpc>
            </a:pPr>
            <a:r>
              <a:rPr lang="en-US" sz="2799" b="1">
                <a:solidFill>
                  <a:srgbClr val="2D0000"/>
                </a:solidFill>
                <a:latin typeface="Gill Sans Ultra-Bold"/>
                <a:ea typeface="Gill Sans Ultra-Bold"/>
                <a:cs typeface="Gill Sans Ultra-Bold"/>
                <a:sym typeface="Gill Sans Ultra-Bold"/>
              </a:rPr>
              <a:t>Time-integrated </a:t>
            </a:r>
          </a:p>
          <a:p>
            <a:pPr algn="ctr">
              <a:lnSpc>
                <a:spcPts val="3919"/>
              </a:lnSpc>
            </a:pPr>
            <a:r>
              <a:rPr lang="en-US" sz="2799" b="1">
                <a:solidFill>
                  <a:srgbClr val="2D0000"/>
                </a:solidFill>
                <a:latin typeface="Gill Sans Ultra-Bold"/>
                <a:ea typeface="Gill Sans Ultra-Bold"/>
                <a:cs typeface="Gill Sans Ultra-Bold"/>
                <a:sym typeface="Gill Sans Ultra-Bold"/>
              </a:rPr>
              <a:t>physiological</a:t>
            </a:r>
          </a:p>
          <a:p>
            <a:pPr algn="ctr">
              <a:lnSpc>
                <a:spcPts val="3919"/>
              </a:lnSpc>
              <a:spcBef>
                <a:spcPct val="0"/>
              </a:spcBef>
            </a:pPr>
            <a:r>
              <a:rPr lang="en-US" sz="2799" b="1">
                <a:solidFill>
                  <a:srgbClr val="2D0000"/>
                </a:solidFill>
                <a:latin typeface="Gill Sans Ultra-Bold"/>
                <a:ea typeface="Gill Sans Ultra-Bold"/>
                <a:cs typeface="Gill Sans Ultra-Bold"/>
                <a:sym typeface="Gill Sans Ultra-Bold"/>
              </a:rPr>
              <a:t> performance</a:t>
            </a:r>
          </a:p>
        </p:txBody>
      </p:sp>
      <p:sp>
        <p:nvSpPr>
          <p:cNvPr id="18" name="TextBox 18"/>
          <p:cNvSpPr txBox="1"/>
          <p:nvPr/>
        </p:nvSpPr>
        <p:spPr>
          <a:xfrm>
            <a:off x="7012869" y="5613608"/>
            <a:ext cx="2972811" cy="2290445"/>
          </a:xfrm>
          <a:prstGeom prst="rect">
            <a:avLst/>
          </a:prstGeom>
        </p:spPr>
        <p:txBody>
          <a:bodyPr lIns="0" tIns="0" rIns="0" bIns="0" rtlCol="0" anchor="t">
            <a:spAutoFit/>
          </a:bodyPr>
          <a:lstStyle/>
          <a:p>
            <a:pPr algn="ctr">
              <a:lnSpc>
                <a:spcPts val="4480"/>
              </a:lnSpc>
              <a:spcBef>
                <a:spcPct val="0"/>
              </a:spcBef>
            </a:pPr>
            <a:r>
              <a:rPr lang="en-US" sz="3200" b="1">
                <a:solidFill>
                  <a:srgbClr val="2D0000"/>
                </a:solidFill>
                <a:latin typeface="Gill Sans Bold"/>
                <a:ea typeface="Gill Sans Bold"/>
                <a:cs typeface="Gill Sans Bold"/>
                <a:sym typeface="Gill Sans Bold"/>
              </a:rPr>
              <a:t>Extreme event extremity from an organismal perspective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txBody>
          <a:bodyPr/>
          <a:lstStyle/>
          <a:p>
            <a:endParaRPr lang="en-US"/>
          </a:p>
        </p:txBody>
      </p:sp>
      <p:sp>
        <p:nvSpPr>
          <p:cNvPr id="3" name="Freeform 3"/>
          <p:cNvSpPr/>
          <p:nvPr/>
        </p:nvSpPr>
        <p:spPr>
          <a:xfrm>
            <a:off x="10802757" y="1719580"/>
            <a:ext cx="2186837" cy="2186837"/>
          </a:xfrm>
          <a:custGeom>
            <a:avLst/>
            <a:gdLst/>
            <a:ahLst/>
            <a:cxnLst/>
            <a:rect l="l" t="t" r="r" b="b"/>
            <a:pathLst>
              <a:path w="2186837" h="2186837">
                <a:moveTo>
                  <a:pt x="0" y="0"/>
                </a:moveTo>
                <a:lnTo>
                  <a:pt x="2186837" y="0"/>
                </a:lnTo>
                <a:lnTo>
                  <a:pt x="2186837" y="2186837"/>
                </a:lnTo>
                <a:lnTo>
                  <a:pt x="0" y="2186837"/>
                </a:lnTo>
                <a:lnTo>
                  <a:pt x="0" y="0"/>
                </a:lnTo>
                <a:close/>
              </a:path>
            </a:pathLst>
          </a:custGeom>
          <a:blipFill>
            <a:blip r:embed="rId3"/>
            <a:stretch>
              <a:fillRect/>
            </a:stretch>
          </a:blipFill>
        </p:spPr>
        <p:txBody>
          <a:bodyPr/>
          <a:lstStyle/>
          <a:p>
            <a:endParaRPr lang="en-US"/>
          </a:p>
        </p:txBody>
      </p:sp>
      <p:sp>
        <p:nvSpPr>
          <p:cNvPr id="4" name="Freeform 4"/>
          <p:cNvSpPr/>
          <p:nvPr/>
        </p:nvSpPr>
        <p:spPr>
          <a:xfrm>
            <a:off x="10575452" y="6811660"/>
            <a:ext cx="2641447" cy="2446640"/>
          </a:xfrm>
          <a:custGeom>
            <a:avLst/>
            <a:gdLst/>
            <a:ahLst/>
            <a:cxnLst/>
            <a:rect l="l" t="t" r="r" b="b"/>
            <a:pathLst>
              <a:path w="2641447" h="2446640">
                <a:moveTo>
                  <a:pt x="0" y="0"/>
                </a:moveTo>
                <a:lnTo>
                  <a:pt x="2641447" y="0"/>
                </a:lnTo>
                <a:lnTo>
                  <a:pt x="2641447" y="2446640"/>
                </a:lnTo>
                <a:lnTo>
                  <a:pt x="0" y="244664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2D0000"/>
                </a:solidFill>
                <a:latin typeface="Gill Sans Ultra-Bold"/>
                <a:ea typeface="Gill Sans Ultra-Bold"/>
                <a:cs typeface="Gill Sans Ultra-Bold"/>
                <a:sym typeface="Gill Sans Ultra-Bold"/>
              </a:rPr>
              <a:t>14</a:t>
            </a:r>
          </a:p>
        </p:txBody>
      </p:sp>
      <p:sp>
        <p:nvSpPr>
          <p:cNvPr id="6" name="TextBox 6"/>
          <p:cNvSpPr txBox="1"/>
          <p:nvPr/>
        </p:nvSpPr>
        <p:spPr>
          <a:xfrm>
            <a:off x="1028700" y="914400"/>
            <a:ext cx="6355102" cy="2519680"/>
          </a:xfrm>
          <a:prstGeom prst="rect">
            <a:avLst/>
          </a:prstGeom>
        </p:spPr>
        <p:txBody>
          <a:bodyPr lIns="0" tIns="0" rIns="0" bIns="0" rtlCol="0" anchor="t">
            <a:spAutoFit/>
          </a:bodyPr>
          <a:lstStyle/>
          <a:p>
            <a:pPr algn="ctr">
              <a:lnSpc>
                <a:spcPts val="3919"/>
              </a:lnSpc>
              <a:spcBef>
                <a:spcPct val="0"/>
              </a:spcBef>
            </a:pPr>
            <a:r>
              <a:rPr lang="en-US" sz="2799" b="1">
                <a:solidFill>
                  <a:srgbClr val="2D0000"/>
                </a:solidFill>
                <a:latin typeface="Gill Sans Bold"/>
                <a:ea typeface="Gill Sans Bold"/>
                <a:cs typeface="Gill Sans Bold"/>
                <a:sym typeface="Gill Sans Bold"/>
              </a:rPr>
              <a:t>Acknowledgements</a:t>
            </a:r>
          </a:p>
          <a:p>
            <a:pPr algn="ctr">
              <a:lnSpc>
                <a:spcPts val="3919"/>
              </a:lnSpc>
              <a:spcBef>
                <a:spcPct val="0"/>
              </a:spcBef>
            </a:pPr>
            <a:r>
              <a:rPr lang="en-US" sz="2799">
                <a:solidFill>
                  <a:srgbClr val="2D0000"/>
                </a:solidFill>
                <a:latin typeface="Gill Sans Light"/>
                <a:ea typeface="Gill Sans Light"/>
                <a:cs typeface="Gill Sans Light"/>
                <a:sym typeface="Gill Sans Light"/>
              </a:rPr>
              <a:t>We thank Pol Capdevila, Laura Figuerola-Fernando, Joaquim Garrabou, Daniel Gómz-Gras, and Cristina Linares for their input and access to data.</a:t>
            </a:r>
          </a:p>
        </p:txBody>
      </p:sp>
      <p:sp>
        <p:nvSpPr>
          <p:cNvPr id="7" name="TextBox 7"/>
          <p:cNvSpPr txBox="1"/>
          <p:nvPr/>
        </p:nvSpPr>
        <p:spPr>
          <a:xfrm>
            <a:off x="1028700" y="3624362"/>
            <a:ext cx="6355102" cy="6977380"/>
          </a:xfrm>
          <a:prstGeom prst="rect">
            <a:avLst/>
          </a:prstGeom>
        </p:spPr>
        <p:txBody>
          <a:bodyPr lIns="0" tIns="0" rIns="0" bIns="0" rtlCol="0" anchor="t">
            <a:spAutoFit/>
          </a:bodyPr>
          <a:lstStyle/>
          <a:p>
            <a:pPr algn="ctr">
              <a:lnSpc>
                <a:spcPts val="3919"/>
              </a:lnSpc>
            </a:pPr>
            <a:r>
              <a:rPr lang="en-US" sz="2799" b="1">
                <a:solidFill>
                  <a:srgbClr val="2D0000"/>
                </a:solidFill>
                <a:latin typeface="Gill Sans Bold"/>
                <a:ea typeface="Gill Sans Bold"/>
                <a:cs typeface="Gill Sans Bold"/>
                <a:sym typeface="Gill Sans Bold"/>
              </a:rPr>
              <a:t>Funding</a:t>
            </a:r>
          </a:p>
          <a:p>
            <a:pPr algn="ctr">
              <a:lnSpc>
                <a:spcPts val="3919"/>
              </a:lnSpc>
            </a:pPr>
            <a:r>
              <a:rPr lang="en-US" sz="2799">
                <a:solidFill>
                  <a:srgbClr val="2D0000"/>
                </a:solidFill>
                <a:latin typeface="Gill Sans Light"/>
                <a:ea typeface="Gill Sans Light"/>
                <a:cs typeface="Gill Sans Light"/>
                <a:sym typeface="Gill Sans Light"/>
              </a:rPr>
              <a:t>ARV is funded by the University of New Hampshire Dissertation Year Fellowship and New Hampshire Sea Grant Graduate Fellowship. OOS travel generously provided through the FADEX program through the Embassy of France in the United States. </a:t>
            </a:r>
          </a:p>
          <a:p>
            <a:pPr algn="ctr">
              <a:lnSpc>
                <a:spcPts val="3919"/>
              </a:lnSpc>
            </a:pPr>
            <a:endParaRPr lang="en-US" sz="2799">
              <a:solidFill>
                <a:srgbClr val="2D0000"/>
              </a:solidFill>
              <a:latin typeface="Gill Sans Light"/>
              <a:ea typeface="Gill Sans Light"/>
              <a:cs typeface="Gill Sans Light"/>
              <a:sym typeface="Gill Sans Light"/>
            </a:endParaRPr>
          </a:p>
          <a:p>
            <a:pPr algn="ctr">
              <a:lnSpc>
                <a:spcPts val="3919"/>
              </a:lnSpc>
              <a:spcBef>
                <a:spcPct val="0"/>
              </a:spcBef>
            </a:pPr>
            <a:r>
              <a:rPr lang="en-US" sz="2799">
                <a:solidFill>
                  <a:srgbClr val="2D0000"/>
                </a:solidFill>
                <a:latin typeface="Gill Sans Light"/>
                <a:ea typeface="Gill Sans Light"/>
                <a:cs typeface="Gill Sans Light"/>
                <a:sym typeface="Gill Sans Light"/>
              </a:rPr>
              <a:t>ARV and ERW supported by New Hampshire  Agricultural Experiment Station, USDA National Institute of  Food and Agriculture Hatch Project 7005066 and the state of New  Hampshire. </a:t>
            </a:r>
          </a:p>
          <a:p>
            <a:pPr algn="ctr">
              <a:lnSpc>
                <a:spcPts val="3919"/>
              </a:lnSpc>
              <a:spcBef>
                <a:spcPct val="0"/>
              </a:spcBef>
            </a:pPr>
            <a:endParaRPr lang="en-US" sz="2799">
              <a:solidFill>
                <a:srgbClr val="2D0000"/>
              </a:solidFill>
              <a:latin typeface="Gill Sans Light"/>
              <a:ea typeface="Gill Sans Light"/>
              <a:cs typeface="Gill Sans Light"/>
              <a:sym typeface="Gill Sans Light"/>
            </a:endParaRPr>
          </a:p>
        </p:txBody>
      </p:sp>
      <p:sp>
        <p:nvSpPr>
          <p:cNvPr id="8" name="TextBox 8"/>
          <p:cNvSpPr txBox="1"/>
          <p:nvPr/>
        </p:nvSpPr>
        <p:spPr>
          <a:xfrm>
            <a:off x="9556334" y="4057650"/>
            <a:ext cx="4679685" cy="1033780"/>
          </a:xfrm>
          <a:prstGeom prst="rect">
            <a:avLst/>
          </a:prstGeom>
        </p:spPr>
        <p:txBody>
          <a:bodyPr lIns="0" tIns="0" rIns="0" bIns="0" rtlCol="0" anchor="t">
            <a:spAutoFit/>
          </a:bodyPr>
          <a:lstStyle/>
          <a:p>
            <a:pPr algn="ctr">
              <a:lnSpc>
                <a:spcPts val="3919"/>
              </a:lnSpc>
              <a:spcBef>
                <a:spcPct val="0"/>
              </a:spcBef>
            </a:pPr>
            <a:r>
              <a:rPr lang="en-US" sz="2799" b="1">
                <a:solidFill>
                  <a:srgbClr val="2D0000"/>
                </a:solidFill>
                <a:latin typeface="Gill Sans Bold"/>
                <a:ea typeface="Gill Sans Bold"/>
                <a:cs typeface="Gill Sans Bold"/>
                <a:sym typeface="Gill Sans Bold"/>
              </a:rPr>
              <a:t>villesci.github.io</a:t>
            </a:r>
          </a:p>
          <a:p>
            <a:pPr algn="ctr">
              <a:lnSpc>
                <a:spcPts val="3919"/>
              </a:lnSpc>
              <a:spcBef>
                <a:spcPct val="0"/>
              </a:spcBef>
            </a:pPr>
            <a:r>
              <a:rPr lang="en-US" sz="2799" b="1">
                <a:solidFill>
                  <a:srgbClr val="2D0000"/>
                </a:solidFill>
                <a:latin typeface="Gill Sans Bold"/>
                <a:ea typeface="Gill Sans Bold"/>
                <a:cs typeface="Gill Sans Bold"/>
                <a:sym typeface="Gill Sans Bold"/>
              </a:rPr>
              <a:t>drew.villeneuve@unh.edu</a:t>
            </a:r>
          </a:p>
        </p:txBody>
      </p:sp>
      <p:sp>
        <p:nvSpPr>
          <p:cNvPr id="9" name="TextBox 9"/>
          <p:cNvSpPr txBox="1"/>
          <p:nvPr/>
        </p:nvSpPr>
        <p:spPr>
          <a:xfrm>
            <a:off x="9556334" y="914400"/>
            <a:ext cx="4679685" cy="538480"/>
          </a:xfrm>
          <a:prstGeom prst="rect">
            <a:avLst/>
          </a:prstGeom>
        </p:spPr>
        <p:txBody>
          <a:bodyPr lIns="0" tIns="0" rIns="0" bIns="0" rtlCol="0" anchor="t">
            <a:spAutoFit/>
          </a:bodyPr>
          <a:lstStyle/>
          <a:p>
            <a:pPr algn="ctr">
              <a:lnSpc>
                <a:spcPts val="3919"/>
              </a:lnSpc>
              <a:spcBef>
                <a:spcPct val="0"/>
              </a:spcBef>
            </a:pPr>
            <a:r>
              <a:rPr lang="en-US" sz="2799" b="1">
                <a:solidFill>
                  <a:srgbClr val="2D0000"/>
                </a:solidFill>
                <a:latin typeface="Gill Sans Bold"/>
                <a:ea typeface="Gill Sans Bold"/>
                <a:cs typeface="Gill Sans Bold"/>
                <a:sym typeface="Gill Sans Bold"/>
              </a:rPr>
              <a:t>Contact and Website</a:t>
            </a:r>
          </a:p>
        </p:txBody>
      </p:sp>
      <p:sp>
        <p:nvSpPr>
          <p:cNvPr id="10" name="TextBox 10"/>
          <p:cNvSpPr txBox="1"/>
          <p:nvPr/>
        </p:nvSpPr>
        <p:spPr>
          <a:xfrm>
            <a:off x="9556334" y="6273180"/>
            <a:ext cx="4679685" cy="538480"/>
          </a:xfrm>
          <a:prstGeom prst="rect">
            <a:avLst/>
          </a:prstGeom>
        </p:spPr>
        <p:txBody>
          <a:bodyPr lIns="0" tIns="0" rIns="0" bIns="0" rtlCol="0" anchor="t">
            <a:spAutoFit/>
          </a:bodyPr>
          <a:lstStyle/>
          <a:p>
            <a:pPr algn="ctr">
              <a:lnSpc>
                <a:spcPts val="3919"/>
              </a:lnSpc>
              <a:spcBef>
                <a:spcPct val="0"/>
              </a:spcBef>
            </a:pPr>
            <a:r>
              <a:rPr lang="en-US" sz="2799" b="1">
                <a:solidFill>
                  <a:srgbClr val="2D0000"/>
                </a:solidFill>
                <a:latin typeface="Gill Sans Bold"/>
                <a:ea typeface="Gill Sans Bold"/>
                <a:cs typeface="Gill Sans Bold"/>
                <a:sym typeface="Gill Sans Bold"/>
              </a:rPr>
              <a:t>Bibliography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866"/>
        </a:solidFill>
        <a:effectLst/>
      </p:bgPr>
    </p:bg>
    <p:spTree>
      <p:nvGrpSpPr>
        <p:cNvPr id="1" name=""/>
        <p:cNvGrpSpPr/>
        <p:nvPr/>
      </p:nvGrpSpPr>
      <p:grpSpPr>
        <a:xfrm>
          <a:off x="0" y="0"/>
          <a:ext cx="0" cy="0"/>
          <a:chOff x="0" y="0"/>
          <a:chExt cx="0" cy="0"/>
        </a:xfrm>
      </p:grpSpPr>
      <p:sp>
        <p:nvSpPr>
          <p:cNvPr id="2" name="Freeform 2"/>
          <p:cNvSpPr/>
          <p:nvPr/>
        </p:nvSpPr>
        <p:spPr>
          <a:xfrm>
            <a:off x="9872509" y="1546436"/>
            <a:ext cx="6716203" cy="2748318"/>
          </a:xfrm>
          <a:custGeom>
            <a:avLst/>
            <a:gdLst/>
            <a:ahLst/>
            <a:cxnLst/>
            <a:rect l="l" t="t" r="r" b="b"/>
            <a:pathLst>
              <a:path w="6716203" h="2748318">
                <a:moveTo>
                  <a:pt x="0" y="0"/>
                </a:moveTo>
                <a:lnTo>
                  <a:pt x="6716203" y="0"/>
                </a:lnTo>
                <a:lnTo>
                  <a:pt x="6716203" y="2748318"/>
                </a:lnTo>
                <a:lnTo>
                  <a:pt x="0" y="2748318"/>
                </a:lnTo>
                <a:lnTo>
                  <a:pt x="0" y="0"/>
                </a:lnTo>
                <a:close/>
              </a:path>
            </a:pathLst>
          </a:custGeom>
          <a:blipFill>
            <a:blip r:embed="rId3"/>
            <a:stretch>
              <a:fillRect/>
            </a:stretch>
          </a:blipFill>
        </p:spPr>
        <p:txBody>
          <a:bodyPr/>
          <a:lstStyle/>
          <a:p>
            <a:endParaRPr lang="en-US"/>
          </a:p>
        </p:txBody>
      </p:sp>
      <p:sp>
        <p:nvSpPr>
          <p:cNvPr id="3" name="Freeform 3"/>
          <p:cNvSpPr/>
          <p:nvPr/>
        </p:nvSpPr>
        <p:spPr>
          <a:xfrm>
            <a:off x="569849" y="2375800"/>
            <a:ext cx="917703" cy="749075"/>
          </a:xfrm>
          <a:custGeom>
            <a:avLst/>
            <a:gdLst/>
            <a:ahLst/>
            <a:cxnLst/>
            <a:rect l="l" t="t" r="r" b="b"/>
            <a:pathLst>
              <a:path w="917703" h="749075">
                <a:moveTo>
                  <a:pt x="0" y="0"/>
                </a:moveTo>
                <a:lnTo>
                  <a:pt x="917702" y="0"/>
                </a:lnTo>
                <a:lnTo>
                  <a:pt x="917702" y="749075"/>
                </a:lnTo>
                <a:lnTo>
                  <a:pt x="0" y="7490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429449" y="5663522"/>
            <a:ext cx="4986322" cy="3514286"/>
          </a:xfrm>
          <a:custGeom>
            <a:avLst/>
            <a:gdLst/>
            <a:ahLst/>
            <a:cxnLst/>
            <a:rect l="l" t="t" r="r" b="b"/>
            <a:pathLst>
              <a:path w="7593901" h="5062601">
                <a:moveTo>
                  <a:pt x="0" y="0"/>
                </a:moveTo>
                <a:lnTo>
                  <a:pt x="7593901" y="0"/>
                </a:lnTo>
                <a:lnTo>
                  <a:pt x="7593901" y="5062601"/>
                </a:lnTo>
                <a:lnTo>
                  <a:pt x="0" y="5062601"/>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720853" y="2170762"/>
            <a:ext cx="6865068" cy="7543925"/>
          </a:xfrm>
          <a:prstGeom prst="rect">
            <a:avLst/>
          </a:prstGeom>
        </p:spPr>
        <p:txBody>
          <a:bodyPr lIns="0" tIns="0" rIns="0" bIns="0" rtlCol="0" anchor="t">
            <a:spAutoFit/>
          </a:bodyPr>
          <a:lstStyle/>
          <a:p>
            <a:pPr algn="l">
              <a:lnSpc>
                <a:spcPts val="4199"/>
              </a:lnSpc>
            </a:pPr>
            <a:r>
              <a:rPr lang="en-US" sz="2799" dirty="0">
                <a:solidFill>
                  <a:srgbClr val="2D0000"/>
                </a:solidFill>
                <a:latin typeface="Gill Sans Light"/>
                <a:ea typeface="Gill Sans Light"/>
                <a:cs typeface="Gill Sans Light"/>
                <a:sym typeface="Gill Sans Light"/>
              </a:rPr>
              <a:t>Climate change is </a:t>
            </a:r>
            <a:r>
              <a:rPr lang="en-US" sz="2799" u="sng" dirty="0">
                <a:solidFill>
                  <a:srgbClr val="2D0000"/>
                </a:solidFill>
                <a:latin typeface="Gill Sans Light"/>
                <a:ea typeface="Gill Sans Light"/>
                <a:cs typeface="Gill Sans Light"/>
                <a:sym typeface="Gill Sans Light"/>
              </a:rPr>
              <a:t>pushing</a:t>
            </a:r>
            <a:r>
              <a:rPr lang="en-US" sz="2799" dirty="0">
                <a:solidFill>
                  <a:srgbClr val="2D0000"/>
                </a:solidFill>
                <a:latin typeface="Gill Sans Light"/>
                <a:ea typeface="Gill Sans Light"/>
                <a:cs typeface="Gill Sans Light"/>
                <a:sym typeface="Gill Sans Light"/>
              </a:rPr>
              <a:t> global mean temperature upwards over decadal scales. </a:t>
            </a:r>
          </a:p>
          <a:p>
            <a:pPr algn="l">
              <a:lnSpc>
                <a:spcPts val="4199"/>
              </a:lnSpc>
            </a:pPr>
            <a:endParaRPr lang="en-US" sz="2799" dirty="0">
              <a:solidFill>
                <a:srgbClr val="2D0000"/>
              </a:solidFill>
              <a:latin typeface="Gill Sans Light"/>
              <a:ea typeface="Gill Sans Light"/>
              <a:cs typeface="Gill Sans Light"/>
              <a:sym typeface="Gill Sans Light"/>
            </a:endParaRPr>
          </a:p>
          <a:p>
            <a:pPr algn="l">
              <a:lnSpc>
                <a:spcPts val="4199"/>
              </a:lnSpc>
            </a:pPr>
            <a:endParaRPr lang="en-US" sz="2799" dirty="0">
              <a:solidFill>
                <a:srgbClr val="2D0000"/>
              </a:solidFill>
              <a:latin typeface="Gill Sans Light"/>
              <a:ea typeface="Gill Sans Light"/>
              <a:cs typeface="Gill Sans Light"/>
              <a:sym typeface="Gill Sans Light"/>
            </a:endParaRPr>
          </a:p>
          <a:p>
            <a:pPr algn="l">
              <a:lnSpc>
                <a:spcPts val="4199"/>
              </a:lnSpc>
            </a:pPr>
            <a:endParaRPr lang="en-US" sz="2799" dirty="0">
              <a:solidFill>
                <a:srgbClr val="2D0000"/>
              </a:solidFill>
              <a:latin typeface="Gill Sans Light"/>
              <a:ea typeface="Gill Sans Light"/>
              <a:cs typeface="Gill Sans Light"/>
              <a:sym typeface="Gill Sans Light"/>
            </a:endParaRPr>
          </a:p>
          <a:p>
            <a:pPr algn="l">
              <a:lnSpc>
                <a:spcPts val="4199"/>
              </a:lnSpc>
            </a:pPr>
            <a:endParaRPr lang="en-US" sz="2799" dirty="0">
              <a:solidFill>
                <a:srgbClr val="2D0000"/>
              </a:solidFill>
              <a:latin typeface="Gill Sans Light"/>
              <a:ea typeface="Gill Sans Light"/>
              <a:cs typeface="Gill Sans Light"/>
              <a:sym typeface="Gill Sans Light"/>
            </a:endParaRPr>
          </a:p>
          <a:p>
            <a:pPr algn="l">
              <a:lnSpc>
                <a:spcPts val="4199"/>
              </a:lnSpc>
            </a:pPr>
            <a:endParaRPr lang="en-US" sz="2799" dirty="0">
              <a:solidFill>
                <a:srgbClr val="2D0000"/>
              </a:solidFill>
              <a:latin typeface="Gill Sans Light"/>
              <a:ea typeface="Gill Sans Light"/>
              <a:cs typeface="Gill Sans Light"/>
              <a:sym typeface="Gill Sans Light"/>
            </a:endParaRPr>
          </a:p>
          <a:p>
            <a:pPr algn="l">
              <a:lnSpc>
                <a:spcPts val="4199"/>
              </a:lnSpc>
            </a:pPr>
            <a:endParaRPr lang="en-US" sz="2799" dirty="0">
              <a:solidFill>
                <a:srgbClr val="2D0000"/>
              </a:solidFill>
              <a:latin typeface="Gill Sans Light"/>
              <a:ea typeface="Gill Sans Light"/>
              <a:cs typeface="Gill Sans Light"/>
              <a:sym typeface="Gill Sans Light"/>
            </a:endParaRPr>
          </a:p>
          <a:p>
            <a:pPr algn="l">
              <a:lnSpc>
                <a:spcPts val="3262"/>
              </a:lnSpc>
            </a:pPr>
            <a:endParaRPr lang="en-US" sz="2799" dirty="0">
              <a:solidFill>
                <a:srgbClr val="2D0000"/>
              </a:solidFill>
              <a:latin typeface="Gill Sans Light"/>
              <a:ea typeface="Gill Sans Light"/>
              <a:cs typeface="Gill Sans Light"/>
              <a:sym typeface="Gill Sans Light"/>
            </a:endParaRPr>
          </a:p>
          <a:p>
            <a:pPr algn="l">
              <a:lnSpc>
                <a:spcPts val="3262"/>
              </a:lnSpc>
            </a:pPr>
            <a:endParaRPr lang="en-US" sz="2799" dirty="0">
              <a:solidFill>
                <a:srgbClr val="2D0000"/>
              </a:solidFill>
              <a:latin typeface="Gill Sans Light"/>
              <a:ea typeface="Gill Sans Light"/>
              <a:cs typeface="Gill Sans Light"/>
              <a:sym typeface="Gill Sans Light"/>
            </a:endParaRPr>
          </a:p>
          <a:p>
            <a:pPr algn="l">
              <a:lnSpc>
                <a:spcPts val="3262"/>
              </a:lnSpc>
            </a:pPr>
            <a:endParaRPr lang="en-US" sz="2799" dirty="0">
              <a:solidFill>
                <a:srgbClr val="2D0000"/>
              </a:solidFill>
              <a:latin typeface="Gill Sans Light"/>
              <a:ea typeface="Gill Sans Light"/>
              <a:cs typeface="Gill Sans Light"/>
              <a:sym typeface="Gill Sans Light"/>
            </a:endParaRPr>
          </a:p>
          <a:p>
            <a:pPr algn="l">
              <a:lnSpc>
                <a:spcPts val="3262"/>
              </a:lnSpc>
            </a:pPr>
            <a:endParaRPr lang="en-US" sz="2799" dirty="0">
              <a:solidFill>
                <a:srgbClr val="2D0000"/>
              </a:solidFill>
              <a:latin typeface="Gill Sans Light"/>
              <a:ea typeface="Gill Sans Light"/>
              <a:cs typeface="Gill Sans Light"/>
              <a:sym typeface="Gill Sans Light"/>
            </a:endParaRPr>
          </a:p>
          <a:p>
            <a:pPr algn="l">
              <a:lnSpc>
                <a:spcPts val="3262"/>
              </a:lnSpc>
            </a:pPr>
            <a:endParaRPr lang="en-US" sz="2799" dirty="0">
              <a:solidFill>
                <a:srgbClr val="2D0000"/>
              </a:solidFill>
              <a:latin typeface="Gill Sans Light"/>
              <a:ea typeface="Gill Sans Light"/>
              <a:cs typeface="Gill Sans Light"/>
              <a:sym typeface="Gill Sans Light"/>
            </a:endParaRPr>
          </a:p>
          <a:p>
            <a:pPr marL="0" lvl="0" indent="0" algn="l">
              <a:lnSpc>
                <a:spcPts val="3000"/>
              </a:lnSpc>
              <a:spcBef>
                <a:spcPct val="0"/>
              </a:spcBef>
            </a:pPr>
            <a:r>
              <a:rPr lang="en-US" sz="2000" dirty="0">
                <a:solidFill>
                  <a:srgbClr val="2D0000"/>
                </a:solidFill>
                <a:latin typeface="Gill Sans Light"/>
                <a:ea typeface="Gill Sans Light"/>
                <a:cs typeface="Gill Sans Light"/>
                <a:sym typeface="Gill Sans Light"/>
              </a:rPr>
              <a:t>Jentsch et al. 2007, van de Pol et al. 2017, Latimer and Zuckerberg 2019, Jackson et al. 2021, IPCC 2021 (PC).</a:t>
            </a:r>
          </a:p>
          <a:p>
            <a:pPr marL="0" lvl="0" indent="0" algn="l">
              <a:lnSpc>
                <a:spcPts val="3000"/>
              </a:lnSpc>
              <a:spcBef>
                <a:spcPct val="0"/>
              </a:spcBef>
            </a:pPr>
            <a:endParaRPr lang="en-US" sz="2000" dirty="0">
              <a:solidFill>
                <a:srgbClr val="2D0000"/>
              </a:solidFill>
              <a:latin typeface="Gill Sans Light"/>
              <a:ea typeface="Gill Sans Light"/>
              <a:cs typeface="Gill Sans Light"/>
              <a:sym typeface="Gill Sans Light"/>
            </a:endParaRPr>
          </a:p>
        </p:txBody>
      </p:sp>
      <p:sp>
        <p:nvSpPr>
          <p:cNvPr id="6" name="TextBox 6"/>
          <p:cNvSpPr txBox="1"/>
          <p:nvPr/>
        </p:nvSpPr>
        <p:spPr>
          <a:xfrm>
            <a:off x="17259300" y="9191625"/>
            <a:ext cx="137666" cy="302260"/>
          </a:xfrm>
          <a:prstGeom prst="rect">
            <a:avLst/>
          </a:prstGeom>
        </p:spPr>
        <p:txBody>
          <a:bodyPr wrap="none" lIns="0" tIns="0" rIns="0" bIns="0" rtlCol="0" anchor="t">
            <a:spAutoFit/>
          </a:bodyPr>
          <a:lstStyle/>
          <a:p>
            <a:pPr algn="ctr">
              <a:lnSpc>
                <a:spcPts val="2239"/>
              </a:lnSpc>
              <a:spcBef>
                <a:spcPct val="0"/>
              </a:spcBef>
            </a:pPr>
            <a:r>
              <a:rPr lang="en-US" sz="1599" b="1">
                <a:solidFill>
                  <a:srgbClr val="2D0000"/>
                </a:solidFill>
                <a:latin typeface="Gill Sans Ultra-Bold"/>
                <a:ea typeface="Gill Sans Ultra-Bold"/>
                <a:cs typeface="Gill Sans Ultra-Bold"/>
                <a:sym typeface="Gill Sans Ultra-Bold"/>
              </a:rPr>
              <a:t>2</a:t>
            </a:r>
          </a:p>
        </p:txBody>
      </p:sp>
      <p:sp>
        <p:nvSpPr>
          <p:cNvPr id="7" name="TextBox 7"/>
          <p:cNvSpPr txBox="1"/>
          <p:nvPr/>
        </p:nvSpPr>
        <p:spPr>
          <a:xfrm>
            <a:off x="1994215" y="516900"/>
            <a:ext cx="14322811" cy="840740"/>
          </a:xfrm>
          <a:prstGeom prst="rect">
            <a:avLst/>
          </a:prstGeom>
        </p:spPr>
        <p:txBody>
          <a:bodyPr lIns="0" tIns="0" rIns="0" bIns="0" rtlCol="0" anchor="t">
            <a:spAutoFit/>
          </a:bodyPr>
          <a:lstStyle/>
          <a:p>
            <a:pPr algn="ctr">
              <a:lnSpc>
                <a:spcPts val="6160"/>
              </a:lnSpc>
            </a:pPr>
            <a:r>
              <a:rPr lang="en-US" sz="4400" b="1">
                <a:solidFill>
                  <a:srgbClr val="2D0000"/>
                </a:solidFill>
                <a:latin typeface="Gill Sans Ultra-Bold"/>
                <a:ea typeface="Gill Sans Ultra-Bold"/>
                <a:cs typeface="Gill Sans Ultra-Bold"/>
                <a:sym typeface="Gill Sans Ultra-Bold"/>
              </a:rPr>
              <a:t>Predicting Biodiversity under a variable future</a:t>
            </a:r>
          </a:p>
        </p:txBody>
      </p:sp>
      <p:grpSp>
        <p:nvGrpSpPr>
          <p:cNvPr id="8" name="Group 8"/>
          <p:cNvGrpSpPr/>
          <p:nvPr/>
        </p:nvGrpSpPr>
        <p:grpSpPr>
          <a:xfrm>
            <a:off x="569849" y="3890461"/>
            <a:ext cx="8016073" cy="1414780"/>
            <a:chOff x="0" y="0"/>
            <a:chExt cx="10688098" cy="1886373"/>
          </a:xfrm>
        </p:grpSpPr>
        <p:sp>
          <p:nvSpPr>
            <p:cNvPr id="9" name="Freeform 9"/>
            <p:cNvSpPr/>
            <p:nvPr/>
          </p:nvSpPr>
          <p:spPr>
            <a:xfrm>
              <a:off x="0" y="287854"/>
              <a:ext cx="1220906" cy="1220906"/>
            </a:xfrm>
            <a:custGeom>
              <a:avLst/>
              <a:gdLst/>
              <a:ahLst/>
              <a:cxnLst/>
              <a:rect l="l" t="t" r="r" b="b"/>
              <a:pathLst>
                <a:path w="1220906" h="1220906">
                  <a:moveTo>
                    <a:pt x="0" y="0"/>
                  </a:moveTo>
                  <a:lnTo>
                    <a:pt x="1220906" y="0"/>
                  </a:lnTo>
                  <a:lnTo>
                    <a:pt x="1220906" y="1220906"/>
                  </a:lnTo>
                  <a:lnTo>
                    <a:pt x="0" y="12209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1534673" y="-114300"/>
              <a:ext cx="9153424" cy="2000673"/>
            </a:xfrm>
            <a:prstGeom prst="rect">
              <a:avLst/>
            </a:prstGeom>
          </p:spPr>
          <p:txBody>
            <a:bodyPr lIns="0" tIns="0" rIns="0" bIns="0" rtlCol="0" anchor="t">
              <a:spAutoFit/>
            </a:bodyPr>
            <a:lstStyle/>
            <a:p>
              <a:pPr algn="l">
                <a:lnSpc>
                  <a:spcPts val="3919"/>
                </a:lnSpc>
                <a:spcBef>
                  <a:spcPct val="0"/>
                </a:spcBef>
              </a:pPr>
              <a:r>
                <a:rPr lang="en-US" sz="2799" dirty="0">
                  <a:solidFill>
                    <a:srgbClr val="2D0000"/>
                  </a:solidFill>
                  <a:latin typeface="Gill Sans Light"/>
                  <a:ea typeface="Gill Sans Light"/>
                  <a:cs typeface="Gill Sans Light"/>
                  <a:sym typeface="Gill Sans Light"/>
                </a:rPr>
                <a:t>We see extreme temperature events happening on much quicker time scales – </a:t>
              </a:r>
              <a:r>
                <a:rPr lang="en-US" sz="2799" u="sng" dirty="0">
                  <a:solidFill>
                    <a:srgbClr val="2D0000"/>
                  </a:solidFill>
                  <a:latin typeface="Gill Sans Light"/>
                  <a:ea typeface="Gill Sans Light"/>
                  <a:cs typeface="Gill Sans Light"/>
                  <a:sym typeface="Gill Sans Light"/>
                </a:rPr>
                <a:t>pulses</a:t>
              </a:r>
              <a:r>
                <a:rPr lang="en-US" sz="2799" dirty="0">
                  <a:solidFill>
                    <a:srgbClr val="2D0000"/>
                  </a:solidFill>
                  <a:latin typeface="Gill Sans Light"/>
                  <a:ea typeface="Gill Sans Light"/>
                  <a:cs typeface="Gill Sans Light"/>
                  <a:sym typeface="Gill Sans Light"/>
                </a:rPr>
                <a:t> occurring</a:t>
              </a:r>
            </a:p>
            <a:p>
              <a:pPr algn="l">
                <a:lnSpc>
                  <a:spcPts val="3919"/>
                </a:lnSpc>
                <a:spcBef>
                  <a:spcPct val="0"/>
                </a:spcBef>
              </a:pPr>
              <a:r>
                <a:rPr lang="en-US" sz="2799" dirty="0">
                  <a:solidFill>
                    <a:srgbClr val="2D0000"/>
                  </a:solidFill>
                  <a:latin typeface="Gill Sans Light"/>
                  <a:ea typeface="Gill Sans Light"/>
                  <a:cs typeface="Gill Sans Light"/>
                  <a:sym typeface="Gill Sans Light"/>
                </a:rPr>
                <a:t>minutes to months. </a:t>
              </a:r>
            </a:p>
          </p:txBody>
        </p:sp>
      </p:grpSp>
      <p:sp>
        <p:nvSpPr>
          <p:cNvPr id="11" name="TextBox 11"/>
          <p:cNvSpPr txBox="1"/>
          <p:nvPr/>
        </p:nvSpPr>
        <p:spPr>
          <a:xfrm>
            <a:off x="9772724" y="4483551"/>
            <a:ext cx="6851253" cy="460639"/>
          </a:xfrm>
          <a:prstGeom prst="rect">
            <a:avLst/>
          </a:prstGeom>
        </p:spPr>
        <p:txBody>
          <a:bodyPr lIns="0" tIns="0" rIns="0" bIns="0" rtlCol="0" anchor="t">
            <a:spAutoFit/>
          </a:bodyPr>
          <a:lstStyle/>
          <a:p>
            <a:pPr algn="ctr">
              <a:lnSpc>
                <a:spcPts val="3919"/>
              </a:lnSpc>
            </a:pPr>
            <a:r>
              <a:rPr lang="en-US" sz="2799" dirty="0">
                <a:solidFill>
                  <a:srgbClr val="2D0000"/>
                </a:solidFill>
                <a:latin typeface="Gill Sans Light"/>
                <a:ea typeface="Gill Sans Light"/>
                <a:cs typeface="Gill Sans Light"/>
                <a:sym typeface="Gill Sans Light"/>
              </a:rPr>
              <a:t>IPCC RCP Global mean temperature projections</a:t>
            </a:r>
          </a:p>
        </p:txBody>
      </p:sp>
      <p:grpSp>
        <p:nvGrpSpPr>
          <p:cNvPr id="12" name="Group 12"/>
          <p:cNvGrpSpPr/>
          <p:nvPr/>
        </p:nvGrpSpPr>
        <p:grpSpPr>
          <a:xfrm>
            <a:off x="660014" y="6067241"/>
            <a:ext cx="7810009" cy="1190066"/>
            <a:chOff x="0" y="0"/>
            <a:chExt cx="10413345" cy="1586754"/>
          </a:xfrm>
        </p:grpSpPr>
        <p:sp>
          <p:nvSpPr>
            <p:cNvPr id="13" name="Freeform 13"/>
            <p:cNvSpPr/>
            <p:nvPr/>
          </p:nvSpPr>
          <p:spPr>
            <a:xfrm>
              <a:off x="0" y="0"/>
              <a:ext cx="1414453" cy="1405613"/>
            </a:xfrm>
            <a:custGeom>
              <a:avLst/>
              <a:gdLst/>
              <a:ahLst/>
              <a:cxnLst/>
              <a:rect l="l" t="t" r="r" b="b"/>
              <a:pathLst>
                <a:path w="1414453" h="1405613">
                  <a:moveTo>
                    <a:pt x="0" y="0"/>
                  </a:moveTo>
                  <a:lnTo>
                    <a:pt x="1414453" y="0"/>
                  </a:lnTo>
                  <a:lnTo>
                    <a:pt x="1414453" y="1405613"/>
                  </a:lnTo>
                  <a:lnTo>
                    <a:pt x="0" y="1405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TextBox 14"/>
            <p:cNvSpPr txBox="1"/>
            <p:nvPr/>
          </p:nvSpPr>
          <p:spPr>
            <a:xfrm>
              <a:off x="1568987" y="305720"/>
              <a:ext cx="8844358" cy="1281034"/>
            </a:xfrm>
            <a:prstGeom prst="rect">
              <a:avLst/>
            </a:prstGeom>
          </p:spPr>
          <p:txBody>
            <a:bodyPr lIns="0" tIns="0" rIns="0" bIns="0" rtlCol="0" anchor="t">
              <a:spAutoFit/>
            </a:bodyPr>
            <a:lstStyle/>
            <a:p>
              <a:pPr algn="ctr">
                <a:lnSpc>
                  <a:spcPts val="3919"/>
                </a:lnSpc>
                <a:spcBef>
                  <a:spcPct val="0"/>
                </a:spcBef>
              </a:pPr>
              <a:r>
                <a:rPr lang="en-US" sz="2799" dirty="0">
                  <a:solidFill>
                    <a:srgbClr val="2D0000"/>
                  </a:solidFill>
                  <a:latin typeface="Gill Sans Light"/>
                  <a:ea typeface="Gill Sans Light"/>
                  <a:cs typeface="Gill Sans Light"/>
                  <a:sym typeface="Gill Sans Light"/>
                </a:rPr>
                <a:t>This variability is over the scale at which many animals operate! </a:t>
              </a:r>
            </a:p>
          </p:txBody>
        </p:sp>
      </p:grpSp>
      <p:pic>
        <p:nvPicPr>
          <p:cNvPr id="18" name="Graphic 17" descr="Magnifying glass outline">
            <a:extLst>
              <a:ext uri="{FF2B5EF4-FFF2-40B4-BE49-F238E27FC236}">
                <a16:creationId xmlns:a16="http://schemas.microsoft.com/office/drawing/2014/main" id="{65539F5E-4ABC-5052-0892-B34B08DC29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58152" y="2778916"/>
            <a:ext cx="1025819" cy="10258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1600" fill="hold"/>
                                        <p:tgtEl>
                                          <p:spTgt spid="4"/>
                                        </p:tgtEl>
                                        <p:attrNameLst>
                                          <p:attrName>ppt_w</p:attrName>
                                        </p:attrNameLst>
                                      </p:cBhvr>
                                      <p:tavLst>
                                        <p:tav tm="0">
                                          <p:val>
                                            <p:fltVal val="0"/>
                                          </p:val>
                                        </p:tav>
                                        <p:tav tm="100000">
                                          <p:val>
                                            <p:strVal val="#ppt_w"/>
                                          </p:val>
                                        </p:tav>
                                      </p:tavLst>
                                    </p:anim>
                                    <p:anim calcmode="lin" valueType="num">
                                      <p:cBhvr>
                                        <p:cTn id="10" dur="1600" fill="hold"/>
                                        <p:tgtEl>
                                          <p:spTgt spid="4"/>
                                        </p:tgtEl>
                                        <p:attrNameLst>
                                          <p:attrName>ppt_h</p:attrName>
                                        </p:attrNameLst>
                                      </p:cBhvr>
                                      <p:tavLst>
                                        <p:tav tm="0">
                                          <p:val>
                                            <p:fltVal val="0"/>
                                          </p:val>
                                        </p:tav>
                                        <p:tav tm="100000">
                                          <p:val>
                                            <p:strVal val="#ppt_h"/>
                                          </p:val>
                                        </p:tav>
                                      </p:tavLst>
                                    </p:anim>
                                    <p:animEffect transition="in" filter="fade">
                                      <p:cBhvr>
                                        <p:cTn id="11" dur="1600"/>
                                        <p:tgtEl>
                                          <p:spTgt spid="4"/>
                                        </p:tgtEl>
                                      </p:cBhvr>
                                    </p:animEffect>
                                  </p:childTnLst>
                                </p:cTn>
                              </p:par>
                              <p:par>
                                <p:cTn id="12" presetID="42" presetClass="path" presetSubtype="0" accel="50000" decel="50000" fill="hold" grpId="1" nodeType="withEffect">
                                  <p:stCondLst>
                                    <p:cond delay="0"/>
                                  </p:stCondLst>
                                  <p:childTnLst>
                                    <p:animMotion origin="layout" path="M -0.00669 -0.33735 L -3.33333E-6 -4.81481E-6 " pathEditMode="relative" rAng="0" ptsTypes="AA">
                                      <p:cBhvr>
                                        <p:cTn id="13" dur="1500" fill="hold"/>
                                        <p:tgtEl>
                                          <p:spTgt spid="4"/>
                                        </p:tgtEl>
                                        <p:attrNameLst>
                                          <p:attrName>ppt_x</p:attrName>
                                          <p:attrName>ppt_y</p:attrName>
                                        </p:attrNameLst>
                                      </p:cBhvr>
                                      <p:rCtr x="417" y="16543"/>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657804" cy="10287000"/>
            <a:chOff x="0" y="0"/>
            <a:chExt cx="2280245" cy="2709333"/>
          </a:xfrm>
        </p:grpSpPr>
        <p:sp>
          <p:nvSpPr>
            <p:cNvPr id="3" name="Freeform 3"/>
            <p:cNvSpPr/>
            <p:nvPr/>
          </p:nvSpPr>
          <p:spPr>
            <a:xfrm>
              <a:off x="0" y="0"/>
              <a:ext cx="2280245" cy="2709333"/>
            </a:xfrm>
            <a:custGeom>
              <a:avLst/>
              <a:gdLst/>
              <a:ahLst/>
              <a:cxnLst/>
              <a:rect l="l" t="t" r="r" b="b"/>
              <a:pathLst>
                <a:path w="2280245" h="2709333">
                  <a:moveTo>
                    <a:pt x="0" y="0"/>
                  </a:moveTo>
                  <a:lnTo>
                    <a:pt x="2280245" y="0"/>
                  </a:lnTo>
                  <a:lnTo>
                    <a:pt x="2280245" y="2709333"/>
                  </a:lnTo>
                  <a:lnTo>
                    <a:pt x="0" y="2709333"/>
                  </a:lnTo>
                  <a:close/>
                </a:path>
              </a:pathLst>
            </a:custGeom>
            <a:solidFill>
              <a:srgbClr val="FFFFFF"/>
            </a:solidFill>
          </p:spPr>
          <p:txBody>
            <a:bodyPr/>
            <a:lstStyle/>
            <a:p>
              <a:endParaRPr lang="en-US"/>
            </a:p>
          </p:txBody>
        </p:sp>
        <p:sp>
          <p:nvSpPr>
            <p:cNvPr id="4" name="TextBox 4"/>
            <p:cNvSpPr txBox="1"/>
            <p:nvPr/>
          </p:nvSpPr>
          <p:spPr>
            <a:xfrm>
              <a:off x="0" y="-66675"/>
              <a:ext cx="2280245" cy="2776008"/>
            </a:xfrm>
            <a:prstGeom prst="rect">
              <a:avLst/>
            </a:prstGeom>
          </p:spPr>
          <p:txBody>
            <a:bodyPr lIns="50800" tIns="50800" rIns="50800" bIns="50800" rtlCol="0" anchor="ctr"/>
            <a:lstStyle/>
            <a:p>
              <a:pPr algn="ctr">
                <a:lnSpc>
                  <a:spcPts val="2239"/>
                </a:lnSpc>
              </a:pPr>
              <a:endParaRPr/>
            </a:p>
          </p:txBody>
        </p:sp>
      </p:grpSp>
      <p:sp>
        <p:nvSpPr>
          <p:cNvPr id="5" name="Freeform 5"/>
          <p:cNvSpPr>
            <a:spLocks noGrp="1" noRot="1" noMove="1" noResize="1" noEditPoints="1" noAdjustHandles="1" noChangeArrowheads="1" noChangeShapeType="1"/>
          </p:cNvSpPr>
          <p:nvPr/>
        </p:nvSpPr>
        <p:spPr>
          <a:xfrm>
            <a:off x="0" y="0"/>
            <a:ext cx="8657804" cy="10287000"/>
          </a:xfrm>
          <a:custGeom>
            <a:avLst/>
            <a:gdLst/>
            <a:ahLst/>
            <a:cxnLst/>
            <a:rect l="l" t="t" r="r" b="b"/>
            <a:pathLst>
              <a:path w="8657804" h="10287000">
                <a:moveTo>
                  <a:pt x="0" y="0"/>
                </a:moveTo>
                <a:lnTo>
                  <a:pt x="8657804" y="0"/>
                </a:lnTo>
                <a:lnTo>
                  <a:pt x="8657804" y="10287000"/>
                </a:lnTo>
                <a:lnTo>
                  <a:pt x="0" y="10287000"/>
                </a:lnTo>
                <a:lnTo>
                  <a:pt x="0" y="0"/>
                </a:lnTo>
                <a:close/>
              </a:path>
            </a:pathLst>
          </a:custGeom>
          <a:blipFill>
            <a:blip r:embed="rId3">
              <a:alphaModFix amt="31999"/>
            </a:blip>
            <a:stretch>
              <a:fillRect t="-13759" b="-13759"/>
            </a:stretch>
          </a:blipFill>
        </p:spPr>
        <p:txBody>
          <a:bodyPr/>
          <a:lstStyle/>
          <a:p>
            <a:endParaRPr lang="en-US"/>
          </a:p>
        </p:txBody>
      </p:sp>
      <p:sp>
        <p:nvSpPr>
          <p:cNvPr id="6" name="Freeform 6"/>
          <p:cNvSpPr/>
          <p:nvPr/>
        </p:nvSpPr>
        <p:spPr>
          <a:xfrm>
            <a:off x="518847" y="215811"/>
            <a:ext cx="7283202" cy="4877340"/>
          </a:xfrm>
          <a:custGeom>
            <a:avLst/>
            <a:gdLst/>
            <a:ahLst/>
            <a:cxnLst/>
            <a:rect l="l" t="t" r="r" b="b"/>
            <a:pathLst>
              <a:path w="7283202" h="4877340">
                <a:moveTo>
                  <a:pt x="0" y="0"/>
                </a:moveTo>
                <a:lnTo>
                  <a:pt x="7283202" y="0"/>
                </a:lnTo>
                <a:lnTo>
                  <a:pt x="7283202" y="4877340"/>
                </a:lnTo>
                <a:lnTo>
                  <a:pt x="0" y="4877340"/>
                </a:lnTo>
                <a:lnTo>
                  <a:pt x="0" y="0"/>
                </a:lnTo>
                <a:close/>
              </a:path>
            </a:pathLst>
          </a:custGeom>
          <a:blipFill>
            <a:blip r:embed="rId4">
              <a:extLst>
                <a:ext uri="{96DAC541-7B7A-43D3-8B79-37D633B846F1}">
                  <asvg:svgBlip xmlns:asvg="http://schemas.microsoft.com/office/drawing/2016/SVG/main" r:embed="rId5"/>
                </a:ext>
              </a:extLst>
            </a:blip>
            <a:stretch>
              <a:fillRect b="-99103"/>
            </a:stretch>
          </a:blipFill>
        </p:spPr>
        <p:txBody>
          <a:bodyPr/>
          <a:lstStyle/>
          <a:p>
            <a:endParaRPr lang="en-US"/>
          </a:p>
        </p:txBody>
      </p:sp>
      <p:sp>
        <p:nvSpPr>
          <p:cNvPr id="7" name="Freeform 7"/>
          <p:cNvSpPr/>
          <p:nvPr/>
        </p:nvSpPr>
        <p:spPr>
          <a:xfrm>
            <a:off x="369111" y="5093151"/>
            <a:ext cx="7283202" cy="4971609"/>
          </a:xfrm>
          <a:custGeom>
            <a:avLst/>
            <a:gdLst/>
            <a:ahLst/>
            <a:cxnLst/>
            <a:rect l="l" t="t" r="r" b="b"/>
            <a:pathLst>
              <a:path w="7283202" h="4971609">
                <a:moveTo>
                  <a:pt x="0" y="0"/>
                </a:moveTo>
                <a:lnTo>
                  <a:pt x="7283201" y="0"/>
                </a:lnTo>
                <a:lnTo>
                  <a:pt x="7283201" y="4971609"/>
                </a:lnTo>
                <a:lnTo>
                  <a:pt x="0" y="4971609"/>
                </a:lnTo>
                <a:lnTo>
                  <a:pt x="0" y="0"/>
                </a:lnTo>
                <a:close/>
              </a:path>
            </a:pathLst>
          </a:custGeom>
          <a:blipFill>
            <a:blip r:embed="rId4">
              <a:extLst>
                <a:ext uri="{96DAC541-7B7A-43D3-8B79-37D633B846F1}">
                  <asvg:svgBlip xmlns:asvg="http://schemas.microsoft.com/office/drawing/2016/SVG/main" r:embed="rId5"/>
                </a:ext>
              </a:extLst>
            </a:blip>
            <a:stretch>
              <a:fillRect t="-95327"/>
            </a:stretch>
          </a:blipFill>
        </p:spPr>
        <p:txBody>
          <a:bodyPr/>
          <a:lstStyle/>
          <a:p>
            <a:endParaRPr lang="en-US"/>
          </a:p>
        </p:txBody>
      </p:sp>
      <p:sp>
        <p:nvSpPr>
          <p:cNvPr id="8" name="TextBox 8"/>
          <p:cNvSpPr txBox="1"/>
          <p:nvPr/>
        </p:nvSpPr>
        <p:spPr>
          <a:xfrm>
            <a:off x="10055063" y="2612386"/>
            <a:ext cx="6963979" cy="3077766"/>
          </a:xfrm>
          <a:prstGeom prst="rect">
            <a:avLst/>
          </a:prstGeom>
        </p:spPr>
        <p:txBody>
          <a:bodyPr lIns="0" tIns="0" rIns="0" bIns="0" rtlCol="0" anchor="t">
            <a:spAutoFit/>
          </a:bodyPr>
          <a:lstStyle/>
          <a:p>
            <a:pPr marL="604519" lvl="1" indent="-302260" algn="l">
              <a:lnSpc>
                <a:spcPts val="4199"/>
              </a:lnSpc>
              <a:buFont typeface="Arial"/>
              <a:buChar char="•"/>
            </a:pPr>
            <a:r>
              <a:rPr lang="en-US" sz="2799" dirty="0">
                <a:solidFill>
                  <a:srgbClr val="FFC866"/>
                </a:solidFill>
                <a:latin typeface="Gill Sans Light"/>
                <a:ea typeface="Gill Sans Light"/>
                <a:cs typeface="Gill Sans Light"/>
                <a:sym typeface="Gill Sans Light"/>
              </a:rPr>
              <a:t>Extreme events occurring in the marine systems, driven by oceanic and atmospheric processes.</a:t>
            </a:r>
          </a:p>
          <a:p>
            <a:pPr marL="604519" lvl="1" indent="-302260" algn="l">
              <a:lnSpc>
                <a:spcPts val="4199"/>
              </a:lnSpc>
              <a:buFont typeface="Arial"/>
              <a:buChar char="•"/>
            </a:pPr>
            <a:r>
              <a:rPr lang="en-US" sz="2799" dirty="0">
                <a:solidFill>
                  <a:srgbClr val="FFC866"/>
                </a:solidFill>
                <a:latin typeface="Gill Sans Light"/>
                <a:ea typeface="Gill Sans Light"/>
                <a:cs typeface="Gill Sans Light"/>
                <a:sym typeface="Gill Sans Light"/>
              </a:rPr>
              <a:t>How to define? One approach – </a:t>
            </a:r>
            <a:r>
              <a:rPr lang="en-US" sz="2799" b="1" u="sng" dirty="0">
                <a:solidFill>
                  <a:srgbClr val="FFC866"/>
                </a:solidFill>
                <a:latin typeface="Gill Sans Bold"/>
                <a:ea typeface="Gill Sans Bold"/>
                <a:cs typeface="Gill Sans Bold"/>
                <a:sym typeface="Gill Sans Bold"/>
              </a:rPr>
              <a:t>statistical analysis of historic temperatures.</a:t>
            </a:r>
          </a:p>
          <a:p>
            <a:pPr marL="0" lvl="0" indent="0" algn="just">
              <a:lnSpc>
                <a:spcPts val="3000"/>
              </a:lnSpc>
              <a:spcBef>
                <a:spcPct val="0"/>
              </a:spcBef>
            </a:pPr>
            <a:endParaRPr lang="en-US" sz="2799" b="1" u="sng" dirty="0">
              <a:solidFill>
                <a:srgbClr val="FFC866"/>
              </a:solidFill>
              <a:latin typeface="Gill Sans Bold"/>
              <a:ea typeface="Gill Sans Bold"/>
              <a:cs typeface="Gill Sans Bold"/>
              <a:sym typeface="Gill Sans Bold"/>
            </a:endParaRPr>
          </a:p>
        </p:txBody>
      </p:sp>
      <p:sp>
        <p:nvSpPr>
          <p:cNvPr id="9" name="TextBox 9"/>
          <p:cNvSpPr txBox="1"/>
          <p:nvPr/>
        </p:nvSpPr>
        <p:spPr>
          <a:xfrm>
            <a:off x="10551768" y="1072462"/>
            <a:ext cx="6467273" cy="1419225"/>
          </a:xfrm>
          <a:prstGeom prst="rect">
            <a:avLst/>
          </a:prstGeom>
        </p:spPr>
        <p:txBody>
          <a:bodyPr lIns="0" tIns="0" rIns="0" bIns="0" rtlCol="0" anchor="t">
            <a:spAutoFit/>
          </a:bodyPr>
          <a:lstStyle/>
          <a:p>
            <a:pPr marL="0" lvl="0" indent="0" algn="l">
              <a:lnSpc>
                <a:spcPts val="5280"/>
              </a:lnSpc>
              <a:spcBef>
                <a:spcPct val="0"/>
              </a:spcBef>
            </a:pPr>
            <a:r>
              <a:rPr lang="en-US" sz="4400" b="1">
                <a:solidFill>
                  <a:srgbClr val="FF6900"/>
                </a:solidFill>
                <a:latin typeface="Gill Sans Ultra-Bold"/>
                <a:ea typeface="Gill Sans Ultra-Bold"/>
                <a:cs typeface="Gill Sans Ultra-Bold"/>
                <a:sym typeface="Gill Sans Ultra-Bold"/>
              </a:rPr>
              <a:t>Marine Heatwaves (MHWs)</a:t>
            </a:r>
          </a:p>
        </p:txBody>
      </p:sp>
      <p:sp>
        <p:nvSpPr>
          <p:cNvPr id="10" name="TextBox 10"/>
          <p:cNvSpPr txBox="1"/>
          <p:nvPr/>
        </p:nvSpPr>
        <p:spPr>
          <a:xfrm>
            <a:off x="9144000" y="9515186"/>
            <a:ext cx="2720876" cy="330411"/>
          </a:xfrm>
          <a:prstGeom prst="rect">
            <a:avLst/>
          </a:prstGeom>
        </p:spPr>
        <p:txBody>
          <a:bodyPr lIns="0" tIns="0" rIns="0" bIns="0" rtlCol="0" anchor="t">
            <a:spAutoFit/>
          </a:bodyPr>
          <a:lstStyle/>
          <a:p>
            <a:pPr algn="ctr">
              <a:lnSpc>
                <a:spcPts val="2800"/>
              </a:lnSpc>
              <a:spcBef>
                <a:spcPct val="0"/>
              </a:spcBef>
            </a:pPr>
            <a:r>
              <a:rPr lang="en-US" sz="2000" dirty="0">
                <a:solidFill>
                  <a:srgbClr val="E1AD4C"/>
                </a:solidFill>
                <a:latin typeface="Gill Sans Light"/>
                <a:ea typeface="Gill Sans Light"/>
                <a:cs typeface="Gill Sans Light"/>
                <a:sym typeface="Gill Sans Light"/>
              </a:rPr>
              <a:t> Hobday et al. 2016; 2018</a:t>
            </a:r>
          </a:p>
        </p:txBody>
      </p:sp>
      <p:sp>
        <p:nvSpPr>
          <p:cNvPr id="11" name="TextBox 11"/>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FFC866"/>
                </a:solidFill>
                <a:latin typeface="Gill Sans Ultra-Bold"/>
                <a:ea typeface="Gill Sans Ultra-Bold"/>
                <a:cs typeface="Gill Sans Ultra-Bold"/>
                <a:sym typeface="Gill Sans Ultra-Bold"/>
              </a:rPr>
              <a:t>3</a:t>
            </a:r>
          </a:p>
        </p:txBody>
      </p:sp>
      <p:sp>
        <p:nvSpPr>
          <p:cNvPr id="12" name="TextBox 12"/>
          <p:cNvSpPr txBox="1"/>
          <p:nvPr/>
        </p:nvSpPr>
        <p:spPr>
          <a:xfrm>
            <a:off x="10055063" y="5396497"/>
            <a:ext cx="6963979" cy="2519680"/>
          </a:xfrm>
          <a:prstGeom prst="rect">
            <a:avLst/>
          </a:prstGeom>
        </p:spPr>
        <p:txBody>
          <a:bodyPr lIns="0" tIns="0" rIns="0" bIns="0" rtlCol="0" anchor="t">
            <a:spAutoFit/>
          </a:bodyPr>
          <a:lstStyle/>
          <a:p>
            <a:pPr marL="604519" lvl="1" indent="-302260" algn="l">
              <a:lnSpc>
                <a:spcPts val="3919"/>
              </a:lnSpc>
              <a:buFont typeface="Arial"/>
              <a:buChar char="•"/>
            </a:pPr>
            <a:r>
              <a:rPr lang="en-US" sz="2799" dirty="0">
                <a:solidFill>
                  <a:srgbClr val="FFC866"/>
                </a:solidFill>
                <a:latin typeface="Gill Sans Light"/>
                <a:ea typeface="Gill Sans Light"/>
                <a:cs typeface="Gill Sans Light"/>
                <a:sym typeface="Gill Sans Light"/>
              </a:rPr>
              <a:t>Temperature exceeds 90th percentile of 30-year historical time series </a:t>
            </a:r>
          </a:p>
          <a:p>
            <a:pPr marL="604519" lvl="1" indent="-302260" algn="l">
              <a:lnSpc>
                <a:spcPts val="3919"/>
              </a:lnSpc>
              <a:buFont typeface="Arial"/>
              <a:buChar char="•"/>
            </a:pPr>
            <a:r>
              <a:rPr lang="en-US" sz="2799" dirty="0">
                <a:solidFill>
                  <a:srgbClr val="FFC866"/>
                </a:solidFill>
                <a:latin typeface="Gill Sans Light"/>
                <a:ea typeface="Gill Sans Light"/>
                <a:cs typeface="Gill Sans Light"/>
                <a:sym typeface="Gill Sans Light"/>
              </a:rPr>
              <a:t>Describes what is extreme for a given location - but is this what is extreme for organisms?</a:t>
            </a:r>
          </a:p>
        </p:txBody>
      </p:sp>
      <p:sp>
        <p:nvSpPr>
          <p:cNvPr id="18" name="TextBox 18"/>
          <p:cNvSpPr txBox="1"/>
          <p:nvPr/>
        </p:nvSpPr>
        <p:spPr>
          <a:xfrm>
            <a:off x="3095059" y="4882810"/>
            <a:ext cx="1673035" cy="337015"/>
          </a:xfrm>
          <a:prstGeom prst="rect">
            <a:avLst/>
          </a:prstGeom>
        </p:spPr>
        <p:txBody>
          <a:bodyPr wrap="square" lIns="0" tIns="0" rIns="0" bIns="0" rtlCol="0" anchor="t">
            <a:spAutoFit/>
          </a:bodyPr>
          <a:lstStyle/>
          <a:p>
            <a:pPr algn="ctr">
              <a:lnSpc>
                <a:spcPts val="2800"/>
              </a:lnSpc>
              <a:spcBef>
                <a:spcPct val="0"/>
              </a:spcBef>
            </a:pPr>
            <a:r>
              <a:rPr lang="en-US" sz="2000" dirty="0">
                <a:solidFill>
                  <a:srgbClr val="000000"/>
                </a:solidFill>
                <a:latin typeface="Calibri (MS)"/>
                <a:ea typeface="Calibri (MS)"/>
                <a:cs typeface="Calibri (MS)"/>
                <a:sym typeface="Calibri (MS)"/>
              </a:rPr>
              <a:t>Day of Year</a:t>
            </a:r>
          </a:p>
        </p:txBody>
      </p:sp>
      <p:sp>
        <p:nvSpPr>
          <p:cNvPr id="17" name="TextBox 17"/>
          <p:cNvSpPr txBox="1"/>
          <p:nvPr/>
        </p:nvSpPr>
        <p:spPr>
          <a:xfrm>
            <a:off x="0" y="4844950"/>
            <a:ext cx="7802049" cy="5442050"/>
          </a:xfrm>
          <a:prstGeom prst="rect">
            <a:avLst/>
          </a:prstGeom>
        </p:spPr>
        <p:txBody>
          <a:bodyPr lIns="50800" tIns="50800" rIns="50800" bIns="50800" rtlCol="0" anchor="ctr"/>
          <a:lstStyle/>
          <a:p>
            <a:pPr algn="ctr">
              <a:lnSpc>
                <a:spcPts val="2800"/>
              </a:lnSpc>
            </a:pPr>
            <a:endParaRPr/>
          </a:p>
        </p:txBody>
      </p:sp>
      <p:cxnSp>
        <p:nvCxnSpPr>
          <p:cNvPr id="25" name="Straight Connector 24">
            <a:extLst>
              <a:ext uri="{FF2B5EF4-FFF2-40B4-BE49-F238E27FC236}">
                <a16:creationId xmlns:a16="http://schemas.microsoft.com/office/drawing/2014/main" id="{69013CAD-CD12-5CA2-51E4-78120AC6F36C}"/>
              </a:ext>
            </a:extLst>
          </p:cNvPr>
          <p:cNvCxnSpPr>
            <a:cxnSpLocks/>
          </p:cNvCxnSpPr>
          <p:nvPr/>
        </p:nvCxnSpPr>
        <p:spPr>
          <a:xfrm flipV="1">
            <a:off x="369110" y="4702364"/>
            <a:ext cx="3898090" cy="6011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FB53DD-F902-8091-87BE-FF856C05D0EE}"/>
              </a:ext>
            </a:extLst>
          </p:cNvPr>
          <p:cNvCxnSpPr>
            <a:cxnSpLocks/>
          </p:cNvCxnSpPr>
          <p:nvPr/>
        </p:nvCxnSpPr>
        <p:spPr>
          <a:xfrm>
            <a:off x="4416936" y="4702364"/>
            <a:ext cx="643053" cy="6011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881D7FD-0A2D-EFD4-5A4C-6B512385E6D8}"/>
              </a:ext>
            </a:extLst>
          </p:cNvPr>
          <p:cNvSpPr/>
          <p:nvPr/>
        </p:nvSpPr>
        <p:spPr>
          <a:xfrm>
            <a:off x="369112" y="5303492"/>
            <a:ext cx="4690877" cy="441879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900" fill="hold"/>
                                        <p:tgtEl>
                                          <p:spTgt spid="7"/>
                                        </p:tgtEl>
                                        <p:attrNameLst>
                                          <p:attrName>ppt_w</p:attrName>
                                        </p:attrNameLst>
                                      </p:cBhvr>
                                      <p:tavLst>
                                        <p:tav tm="0">
                                          <p:val>
                                            <p:fltVal val="0"/>
                                          </p:val>
                                        </p:tav>
                                        <p:tav tm="100000">
                                          <p:val>
                                            <p:strVal val="#ppt_w"/>
                                          </p:val>
                                        </p:tav>
                                      </p:tavLst>
                                    </p:anim>
                                    <p:anim calcmode="lin" valueType="num">
                                      <p:cBhvr>
                                        <p:cTn id="8" dur="1900" fill="hold"/>
                                        <p:tgtEl>
                                          <p:spTgt spid="7"/>
                                        </p:tgtEl>
                                        <p:attrNameLst>
                                          <p:attrName>ppt_h</p:attrName>
                                        </p:attrNameLst>
                                      </p:cBhvr>
                                      <p:tavLst>
                                        <p:tav tm="0">
                                          <p:val>
                                            <p:fltVal val="0"/>
                                          </p:val>
                                        </p:tav>
                                        <p:tav tm="100000">
                                          <p:val>
                                            <p:strVal val="#ppt_h"/>
                                          </p:val>
                                        </p:tav>
                                      </p:tavLst>
                                    </p:anim>
                                    <p:animEffect transition="in" filter="fade">
                                      <p:cBhvr>
                                        <p:cTn id="9" dur="1900"/>
                                        <p:tgtEl>
                                          <p:spTgt spid="7"/>
                                        </p:tgtEl>
                                      </p:cBhvr>
                                    </p:animEffect>
                                  </p:childTnLst>
                                </p:cTn>
                              </p:par>
                              <p:par>
                                <p:cTn id="10" presetID="42" presetClass="path" presetSubtype="0" accel="50000" decel="50000" fill="hold" grpId="1" nodeType="withEffect">
                                  <p:stCondLst>
                                    <p:cond delay="0"/>
                                  </p:stCondLst>
                                  <p:childTnLst>
                                    <p:animMotion origin="layout" path="M 0.01406 -0.27377 L -8.33333E-7 1.60494E-6 " pathEditMode="relative" rAng="0" ptsTypes="AA">
                                      <p:cBhvr>
                                        <p:cTn id="11" dur="2000" fill="hold"/>
                                        <p:tgtEl>
                                          <p:spTgt spid="7"/>
                                        </p:tgtEl>
                                        <p:attrNameLst>
                                          <p:attrName>ppt_x</p:attrName>
                                          <p:attrName>ppt_y</p:attrName>
                                        </p:attrNameLst>
                                      </p:cBhvr>
                                      <p:rCtr x="-703" y="13688"/>
                                    </p:animMotion>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0000"/>
        </a:solidFill>
        <a:effectLst/>
      </p:bgPr>
    </p:bg>
    <p:spTree>
      <p:nvGrpSpPr>
        <p:cNvPr id="1" name=""/>
        <p:cNvGrpSpPr/>
        <p:nvPr/>
      </p:nvGrpSpPr>
      <p:grpSpPr>
        <a:xfrm>
          <a:off x="0" y="0"/>
          <a:ext cx="0" cy="0"/>
          <a:chOff x="0" y="0"/>
          <a:chExt cx="0" cy="0"/>
        </a:xfrm>
      </p:grpSpPr>
      <p:grpSp>
        <p:nvGrpSpPr>
          <p:cNvPr id="2" name="Group 2"/>
          <p:cNvGrpSpPr/>
          <p:nvPr/>
        </p:nvGrpSpPr>
        <p:grpSpPr>
          <a:xfrm>
            <a:off x="1869017" y="2640259"/>
            <a:ext cx="3354902" cy="335488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7136" r="-17136"/>
              </a:stretch>
            </a:blipFill>
          </p:spPr>
          <p:txBody>
            <a:bodyPr/>
            <a:lstStyle/>
            <a:p>
              <a:endParaRPr lang="en-US"/>
            </a:p>
          </p:txBody>
        </p:sp>
      </p:grpSp>
      <p:grpSp>
        <p:nvGrpSpPr>
          <p:cNvPr id="4" name="Group 4"/>
          <p:cNvGrpSpPr/>
          <p:nvPr/>
        </p:nvGrpSpPr>
        <p:grpSpPr>
          <a:xfrm>
            <a:off x="7466549" y="2640259"/>
            <a:ext cx="3354902" cy="3354888"/>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7833" r="-17833"/>
              </a:stretch>
            </a:blipFill>
          </p:spPr>
          <p:txBody>
            <a:bodyPr/>
            <a:lstStyle/>
            <a:p>
              <a:endParaRPr lang="en-US"/>
            </a:p>
          </p:txBody>
        </p:sp>
      </p:grpSp>
      <p:grpSp>
        <p:nvGrpSpPr>
          <p:cNvPr id="6" name="Group 6"/>
          <p:cNvGrpSpPr/>
          <p:nvPr/>
        </p:nvGrpSpPr>
        <p:grpSpPr>
          <a:xfrm>
            <a:off x="13064081" y="2640259"/>
            <a:ext cx="3354902" cy="3354888"/>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5745" r="-15745"/>
              </a:stretch>
            </a:blipFill>
          </p:spPr>
          <p:txBody>
            <a:bodyPr/>
            <a:lstStyle/>
            <a:p>
              <a:endParaRPr lang="en-US"/>
            </a:p>
          </p:txBody>
        </p:sp>
      </p:grpSp>
      <p:grpSp>
        <p:nvGrpSpPr>
          <p:cNvPr id="8" name="Group 8"/>
          <p:cNvGrpSpPr/>
          <p:nvPr/>
        </p:nvGrpSpPr>
        <p:grpSpPr>
          <a:xfrm>
            <a:off x="7468428" y="2640259"/>
            <a:ext cx="3354902" cy="3354888"/>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6938" r="-16938"/>
              </a:stretch>
            </a:blipFill>
          </p:spPr>
          <p:txBody>
            <a:bodyPr/>
            <a:lstStyle/>
            <a:p>
              <a:endParaRPr lang="en-US"/>
            </a:p>
          </p:txBody>
        </p:sp>
      </p:grpSp>
      <p:sp>
        <p:nvSpPr>
          <p:cNvPr id="10" name="TextBox 10"/>
          <p:cNvSpPr txBox="1"/>
          <p:nvPr/>
        </p:nvSpPr>
        <p:spPr>
          <a:xfrm>
            <a:off x="1028700" y="942975"/>
            <a:ext cx="16230600" cy="1419225"/>
          </a:xfrm>
          <a:prstGeom prst="rect">
            <a:avLst/>
          </a:prstGeom>
        </p:spPr>
        <p:txBody>
          <a:bodyPr lIns="0" tIns="0" rIns="0" bIns="0" rtlCol="0" anchor="t">
            <a:spAutoFit/>
          </a:bodyPr>
          <a:lstStyle/>
          <a:p>
            <a:pPr marL="0" lvl="0" indent="0" algn="ctr">
              <a:lnSpc>
                <a:spcPts val="5280"/>
              </a:lnSpc>
              <a:spcBef>
                <a:spcPct val="0"/>
              </a:spcBef>
            </a:pPr>
            <a:r>
              <a:rPr lang="en-US" sz="4400" b="1">
                <a:solidFill>
                  <a:srgbClr val="FF6900"/>
                </a:solidFill>
                <a:latin typeface="Gill Sans Ultra-Bold"/>
                <a:ea typeface="Gill Sans Ultra-Bold"/>
                <a:cs typeface="Gill Sans Ultra-Bold"/>
                <a:sym typeface="Gill Sans Ultra-Bold"/>
              </a:rPr>
              <a:t>The ultimate ecological impact: Mass Mortaltiy Events</a:t>
            </a:r>
          </a:p>
        </p:txBody>
      </p:sp>
      <p:sp>
        <p:nvSpPr>
          <p:cNvPr id="11" name="TextBox 11"/>
          <p:cNvSpPr txBox="1"/>
          <p:nvPr/>
        </p:nvSpPr>
        <p:spPr>
          <a:xfrm>
            <a:off x="1353413" y="6366542"/>
            <a:ext cx="4393625" cy="1328960"/>
          </a:xfrm>
          <a:prstGeom prst="rect">
            <a:avLst/>
          </a:prstGeom>
        </p:spPr>
        <p:txBody>
          <a:bodyPr lIns="0" tIns="0" rIns="0" bIns="0" rtlCol="0" anchor="t">
            <a:spAutoFit/>
          </a:bodyPr>
          <a:lstStyle/>
          <a:p>
            <a:pPr marL="0" lvl="0" indent="0" algn="ctr">
              <a:lnSpc>
                <a:spcPts val="3389"/>
              </a:lnSpc>
              <a:spcBef>
                <a:spcPct val="0"/>
              </a:spcBef>
            </a:pPr>
            <a:r>
              <a:rPr lang="en-US" sz="2607" b="1">
                <a:solidFill>
                  <a:srgbClr val="FFC866"/>
                </a:solidFill>
                <a:latin typeface="Gill Sans Ultra-Bold"/>
                <a:ea typeface="Gill Sans Ultra-Bold"/>
                <a:cs typeface="Gill Sans Ultra-Bold"/>
                <a:sym typeface="Gill Sans Ultra-Bold"/>
              </a:rPr>
              <a:t>Intertidal Bivalves, Salish Sea, US and Canada, 2021</a:t>
            </a:r>
          </a:p>
        </p:txBody>
      </p:sp>
      <p:sp>
        <p:nvSpPr>
          <p:cNvPr id="12" name="TextBox 12"/>
          <p:cNvSpPr txBox="1"/>
          <p:nvPr/>
        </p:nvSpPr>
        <p:spPr>
          <a:xfrm>
            <a:off x="1353413" y="7765066"/>
            <a:ext cx="4393625" cy="40386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FFC866"/>
                </a:solidFill>
                <a:latin typeface="Gill Sans Light"/>
                <a:ea typeface="Gill Sans Light"/>
                <a:cs typeface="Gill Sans Light"/>
                <a:sym typeface="Gill Sans Light"/>
              </a:rPr>
              <a:t>Raymond et al. 2022</a:t>
            </a:r>
          </a:p>
        </p:txBody>
      </p:sp>
      <p:sp>
        <p:nvSpPr>
          <p:cNvPr id="13" name="TextBox 13"/>
          <p:cNvSpPr txBox="1"/>
          <p:nvPr/>
        </p:nvSpPr>
        <p:spPr>
          <a:xfrm>
            <a:off x="6947188" y="6366542"/>
            <a:ext cx="4393625" cy="1328960"/>
          </a:xfrm>
          <a:prstGeom prst="rect">
            <a:avLst/>
          </a:prstGeom>
        </p:spPr>
        <p:txBody>
          <a:bodyPr lIns="0" tIns="0" rIns="0" bIns="0" rtlCol="0" anchor="t">
            <a:spAutoFit/>
          </a:bodyPr>
          <a:lstStyle/>
          <a:p>
            <a:pPr marL="0" lvl="0" indent="0" algn="ctr">
              <a:lnSpc>
                <a:spcPts val="3389"/>
              </a:lnSpc>
              <a:spcBef>
                <a:spcPct val="0"/>
              </a:spcBef>
            </a:pPr>
            <a:r>
              <a:rPr lang="en-US" sz="2607" b="1">
                <a:solidFill>
                  <a:srgbClr val="FFC866"/>
                </a:solidFill>
                <a:latin typeface="Gill Sans Ultra-Bold"/>
                <a:ea typeface="Gill Sans Ultra-Bold"/>
                <a:cs typeface="Gill Sans Ultra-Bold"/>
                <a:sym typeface="Gill Sans Ultra-Bold"/>
              </a:rPr>
              <a:t>Subtidal Gorgonians, Mediterranean Sea, 2003 &amp; 2018</a:t>
            </a:r>
          </a:p>
        </p:txBody>
      </p:sp>
      <p:sp>
        <p:nvSpPr>
          <p:cNvPr id="14" name="TextBox 14"/>
          <p:cNvSpPr txBox="1"/>
          <p:nvPr/>
        </p:nvSpPr>
        <p:spPr>
          <a:xfrm>
            <a:off x="6949066" y="7765066"/>
            <a:ext cx="4393625" cy="40386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FFC866"/>
                </a:solidFill>
                <a:latin typeface="Gill Sans Light"/>
                <a:ea typeface="Gill Sans Light"/>
                <a:cs typeface="Gill Sans Light"/>
                <a:sym typeface="Gill Sans Light"/>
              </a:rPr>
              <a:t>Garrabou et al. 2022</a:t>
            </a:r>
          </a:p>
        </p:txBody>
      </p:sp>
      <p:sp>
        <p:nvSpPr>
          <p:cNvPr id="15" name="TextBox 15"/>
          <p:cNvSpPr txBox="1"/>
          <p:nvPr/>
        </p:nvSpPr>
        <p:spPr>
          <a:xfrm>
            <a:off x="12544720" y="6366542"/>
            <a:ext cx="4393625" cy="900335"/>
          </a:xfrm>
          <a:prstGeom prst="rect">
            <a:avLst/>
          </a:prstGeom>
        </p:spPr>
        <p:txBody>
          <a:bodyPr lIns="0" tIns="0" rIns="0" bIns="0" rtlCol="0" anchor="t">
            <a:spAutoFit/>
          </a:bodyPr>
          <a:lstStyle/>
          <a:p>
            <a:pPr marL="0" lvl="0" indent="0" algn="ctr">
              <a:lnSpc>
                <a:spcPts val="3389"/>
              </a:lnSpc>
              <a:spcBef>
                <a:spcPct val="0"/>
              </a:spcBef>
            </a:pPr>
            <a:r>
              <a:rPr lang="en-US" sz="2607" b="1">
                <a:solidFill>
                  <a:srgbClr val="FFC866"/>
                </a:solidFill>
                <a:latin typeface="Gill Sans Ultra-Bold"/>
                <a:ea typeface="Gill Sans Ultra-Bold"/>
                <a:cs typeface="Gill Sans Ultra-Bold"/>
                <a:sym typeface="Gill Sans Ultra-Bold"/>
              </a:rPr>
              <a:t>Intertidal Kelp, New Zealand, 2018</a:t>
            </a:r>
          </a:p>
        </p:txBody>
      </p:sp>
      <p:sp>
        <p:nvSpPr>
          <p:cNvPr id="16" name="TextBox 16"/>
          <p:cNvSpPr txBox="1"/>
          <p:nvPr/>
        </p:nvSpPr>
        <p:spPr>
          <a:xfrm>
            <a:off x="12544720" y="7765066"/>
            <a:ext cx="4393625" cy="40386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FFC866"/>
                </a:solidFill>
                <a:latin typeface="Gill Sans Light"/>
                <a:ea typeface="Gill Sans Light"/>
                <a:cs typeface="Gill Sans Light"/>
                <a:sym typeface="Gill Sans Light"/>
              </a:rPr>
              <a:t>Thomsen et al. 2019</a:t>
            </a:r>
          </a:p>
        </p:txBody>
      </p:sp>
      <p:sp>
        <p:nvSpPr>
          <p:cNvPr id="17" name="TextBox 17"/>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FFC866"/>
                </a:solidFill>
                <a:latin typeface="Gill Sans Ultra-Bold"/>
                <a:ea typeface="Gill Sans Ultra-Bold"/>
                <a:cs typeface="Gill Sans Ultra-Bold"/>
                <a:sym typeface="Gill Sans Ultra-Bold"/>
              </a:rPr>
              <a:t>4</a:t>
            </a:r>
          </a:p>
        </p:txBody>
      </p:sp>
      <p:sp>
        <p:nvSpPr>
          <p:cNvPr id="18" name="TextBox 18"/>
          <p:cNvSpPr txBox="1"/>
          <p:nvPr/>
        </p:nvSpPr>
        <p:spPr>
          <a:xfrm>
            <a:off x="2513285" y="8635651"/>
            <a:ext cx="12566005" cy="1033780"/>
          </a:xfrm>
          <a:prstGeom prst="rect">
            <a:avLst/>
          </a:prstGeom>
        </p:spPr>
        <p:txBody>
          <a:bodyPr lIns="0" tIns="0" rIns="0" bIns="0" rtlCol="0" anchor="t">
            <a:spAutoFit/>
          </a:bodyPr>
          <a:lstStyle/>
          <a:p>
            <a:pPr algn="ctr">
              <a:lnSpc>
                <a:spcPts val="3919"/>
              </a:lnSpc>
              <a:spcBef>
                <a:spcPct val="0"/>
              </a:spcBef>
            </a:pPr>
            <a:r>
              <a:rPr lang="en-US" sz="2799" b="1">
                <a:solidFill>
                  <a:srgbClr val="FF6900"/>
                </a:solidFill>
                <a:latin typeface="Gill Sans Bold"/>
                <a:ea typeface="Gill Sans Bold"/>
                <a:cs typeface="Gill Sans Bold"/>
                <a:sym typeface="Gill Sans Bold"/>
              </a:rPr>
              <a:t>Forecasting Goals: 1) Predict when conditions cause mass mortality events, </a:t>
            </a:r>
          </a:p>
          <a:p>
            <a:pPr algn="ctr">
              <a:lnSpc>
                <a:spcPts val="3919"/>
              </a:lnSpc>
              <a:spcBef>
                <a:spcPct val="0"/>
              </a:spcBef>
            </a:pPr>
            <a:r>
              <a:rPr lang="en-US" sz="2799" b="1">
                <a:solidFill>
                  <a:srgbClr val="FF6900"/>
                </a:solidFill>
                <a:latin typeface="Gill Sans Bold"/>
                <a:ea typeface="Gill Sans Bold"/>
                <a:cs typeface="Gill Sans Bold"/>
                <a:sym typeface="Gill Sans Bold"/>
              </a:rPr>
              <a:t>and 2) what the extent of damage resulting from these events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89A"/>
        </a:solidFill>
        <a:effectLst/>
      </p:bgPr>
    </p:bg>
    <p:spTree>
      <p:nvGrpSpPr>
        <p:cNvPr id="1" name=""/>
        <p:cNvGrpSpPr/>
        <p:nvPr/>
      </p:nvGrpSpPr>
      <p:grpSpPr>
        <a:xfrm>
          <a:off x="0" y="0"/>
          <a:ext cx="0" cy="0"/>
          <a:chOff x="0" y="0"/>
          <a:chExt cx="0" cy="0"/>
        </a:xfrm>
      </p:grpSpPr>
      <p:grpSp>
        <p:nvGrpSpPr>
          <p:cNvPr id="2" name="Group 2"/>
          <p:cNvGrpSpPr/>
          <p:nvPr/>
        </p:nvGrpSpPr>
        <p:grpSpPr>
          <a:xfrm>
            <a:off x="9252674" y="3850115"/>
            <a:ext cx="9035326" cy="6436885"/>
            <a:chOff x="0" y="0"/>
            <a:chExt cx="2506069" cy="1869235"/>
          </a:xfrm>
        </p:grpSpPr>
        <p:sp>
          <p:nvSpPr>
            <p:cNvPr id="3" name="Freeform 3"/>
            <p:cNvSpPr/>
            <p:nvPr/>
          </p:nvSpPr>
          <p:spPr>
            <a:xfrm>
              <a:off x="0" y="0"/>
              <a:ext cx="2506069" cy="1869235"/>
            </a:xfrm>
            <a:custGeom>
              <a:avLst/>
              <a:gdLst/>
              <a:ahLst/>
              <a:cxnLst/>
              <a:rect l="l" t="t" r="r" b="b"/>
              <a:pathLst>
                <a:path w="2506069" h="1869235">
                  <a:moveTo>
                    <a:pt x="0" y="0"/>
                  </a:moveTo>
                  <a:lnTo>
                    <a:pt x="2506069" y="0"/>
                  </a:lnTo>
                  <a:lnTo>
                    <a:pt x="2506069" y="1869235"/>
                  </a:lnTo>
                  <a:lnTo>
                    <a:pt x="0" y="1869235"/>
                  </a:lnTo>
                  <a:close/>
                </a:path>
              </a:pathLst>
            </a:custGeom>
            <a:solidFill>
              <a:srgbClr val="8DAFCA"/>
            </a:solidFill>
          </p:spPr>
          <p:txBody>
            <a:bodyPr/>
            <a:lstStyle/>
            <a:p>
              <a:endParaRPr lang="en-US"/>
            </a:p>
          </p:txBody>
        </p:sp>
        <p:sp>
          <p:nvSpPr>
            <p:cNvPr id="4" name="TextBox 4"/>
            <p:cNvSpPr txBox="1"/>
            <p:nvPr/>
          </p:nvSpPr>
          <p:spPr>
            <a:xfrm>
              <a:off x="0" y="-85725"/>
              <a:ext cx="2506069" cy="1954960"/>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9296403" y="198747"/>
            <a:ext cx="9024067" cy="3672607"/>
          </a:xfrm>
          <a:custGeom>
            <a:avLst/>
            <a:gdLst/>
            <a:ahLst/>
            <a:cxnLst/>
            <a:rect l="l" t="t" r="r" b="b"/>
            <a:pathLst>
              <a:path w="8772770" h="3509108">
                <a:moveTo>
                  <a:pt x="0" y="0"/>
                </a:moveTo>
                <a:lnTo>
                  <a:pt x="8772770" y="0"/>
                </a:lnTo>
                <a:lnTo>
                  <a:pt x="8772770" y="3509108"/>
                </a:lnTo>
                <a:lnTo>
                  <a:pt x="0" y="35091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9220200" y="6551202"/>
            <a:ext cx="9067800" cy="3735795"/>
          </a:xfrm>
          <a:custGeom>
            <a:avLst/>
            <a:gdLst/>
            <a:ahLst/>
            <a:cxnLst/>
            <a:rect l="l" t="t" r="r" b="b"/>
            <a:pathLst>
              <a:path w="9525000" h="3810000">
                <a:moveTo>
                  <a:pt x="0" y="0"/>
                </a:moveTo>
                <a:lnTo>
                  <a:pt x="9525000" y="0"/>
                </a:lnTo>
                <a:lnTo>
                  <a:pt x="9525000" y="3810000"/>
                </a:lnTo>
                <a:lnTo>
                  <a:pt x="0" y="381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0" y="-269633"/>
            <a:ext cx="9000852" cy="4140990"/>
          </a:xfrm>
          <a:custGeom>
            <a:avLst/>
            <a:gdLst/>
            <a:ahLst/>
            <a:cxnLst/>
            <a:rect l="l" t="t" r="r" b="b"/>
            <a:pathLst>
              <a:path w="9568571" h="4140990">
                <a:moveTo>
                  <a:pt x="0" y="0"/>
                </a:moveTo>
                <a:lnTo>
                  <a:pt x="9568572" y="0"/>
                </a:lnTo>
                <a:lnTo>
                  <a:pt x="9568572" y="4140990"/>
                </a:lnTo>
                <a:lnTo>
                  <a:pt x="0" y="4140990"/>
                </a:lnTo>
                <a:lnTo>
                  <a:pt x="0" y="0"/>
                </a:lnTo>
                <a:close/>
              </a:path>
            </a:pathLst>
          </a:custGeom>
          <a:blipFill>
            <a:blip r:embed="rId6">
              <a:extLst>
                <a:ext uri="{96DAC541-7B7A-43D3-8B79-37D633B846F1}">
                  <asvg:svgBlip xmlns:asvg="http://schemas.microsoft.com/office/drawing/2016/SVG/main" r:embed="rId7"/>
                </a:ext>
              </a:extLst>
            </a:blip>
            <a:stretch>
              <a:fillRect r="-8192"/>
            </a:stretch>
          </a:blipFill>
        </p:spPr>
        <p:txBody>
          <a:bodyPr/>
          <a:lstStyle/>
          <a:p>
            <a:endParaRPr lang="en-US"/>
          </a:p>
        </p:txBody>
      </p:sp>
      <p:sp>
        <p:nvSpPr>
          <p:cNvPr id="11" name="Freeform 11"/>
          <p:cNvSpPr/>
          <p:nvPr/>
        </p:nvSpPr>
        <p:spPr>
          <a:xfrm>
            <a:off x="-38675" y="6862329"/>
            <a:ext cx="9039527" cy="3462771"/>
          </a:xfrm>
          <a:custGeom>
            <a:avLst/>
            <a:gdLst/>
            <a:ahLst/>
            <a:cxnLst/>
            <a:rect l="l" t="t" r="r" b="b"/>
            <a:pathLst>
              <a:path w="9525000" h="3810000">
                <a:moveTo>
                  <a:pt x="0" y="0"/>
                </a:moveTo>
                <a:lnTo>
                  <a:pt x="9525000" y="0"/>
                </a:lnTo>
                <a:lnTo>
                  <a:pt x="9525000" y="3810000"/>
                </a:lnTo>
                <a:lnTo>
                  <a:pt x="0" y="3810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AutoShape 20"/>
          <p:cNvSpPr/>
          <p:nvPr/>
        </p:nvSpPr>
        <p:spPr>
          <a:xfrm>
            <a:off x="9148837" y="-1"/>
            <a:ext cx="0" cy="10476824"/>
          </a:xfrm>
          <a:prstGeom prst="line">
            <a:avLst/>
          </a:prstGeom>
          <a:ln w="323850" cap="flat">
            <a:solidFill>
              <a:srgbClr val="000000"/>
            </a:solidFill>
            <a:prstDash val="solid"/>
            <a:headEnd type="none" w="sm" len="sm"/>
            <a:tailEnd type="none" w="sm" len="sm"/>
          </a:ln>
        </p:spPr>
        <p:txBody>
          <a:bodyPr/>
          <a:lstStyle/>
          <a:p>
            <a:endParaRPr lang="en-US"/>
          </a:p>
        </p:txBody>
      </p:sp>
      <p:sp>
        <p:nvSpPr>
          <p:cNvPr id="21" name="AutoShape 21"/>
          <p:cNvSpPr/>
          <p:nvPr/>
        </p:nvSpPr>
        <p:spPr>
          <a:xfrm>
            <a:off x="7765442" y="8822951"/>
            <a:ext cx="2974464" cy="0"/>
          </a:xfrm>
          <a:prstGeom prst="line">
            <a:avLst/>
          </a:prstGeom>
          <a:ln w="257175" cap="flat">
            <a:solidFill>
              <a:srgbClr val="9E0000"/>
            </a:solidFill>
            <a:prstDash val="solid"/>
            <a:headEnd type="none" w="sm" len="sm"/>
            <a:tailEnd type="triangle" w="lg" len="med"/>
          </a:ln>
        </p:spPr>
        <p:txBody>
          <a:bodyPr/>
          <a:lstStyle/>
          <a:p>
            <a:endParaRPr lang="en-US"/>
          </a:p>
        </p:txBody>
      </p:sp>
      <p:sp>
        <p:nvSpPr>
          <p:cNvPr id="22" name="Freeform 22"/>
          <p:cNvSpPr/>
          <p:nvPr/>
        </p:nvSpPr>
        <p:spPr>
          <a:xfrm>
            <a:off x="14277730" y="6350910"/>
            <a:ext cx="1879942" cy="1670798"/>
          </a:xfrm>
          <a:custGeom>
            <a:avLst/>
            <a:gdLst/>
            <a:ahLst/>
            <a:cxnLst/>
            <a:rect l="l" t="t" r="r" b="b"/>
            <a:pathLst>
              <a:path w="1879942" h="1670798">
                <a:moveTo>
                  <a:pt x="0" y="0"/>
                </a:moveTo>
                <a:lnTo>
                  <a:pt x="1879941" y="0"/>
                </a:lnTo>
                <a:lnTo>
                  <a:pt x="1879941" y="1670799"/>
                </a:lnTo>
                <a:lnTo>
                  <a:pt x="0" y="16707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3" name="Freeform 23"/>
          <p:cNvSpPr/>
          <p:nvPr/>
        </p:nvSpPr>
        <p:spPr>
          <a:xfrm>
            <a:off x="16157671" y="7650472"/>
            <a:ext cx="1563563" cy="1389617"/>
          </a:xfrm>
          <a:custGeom>
            <a:avLst/>
            <a:gdLst/>
            <a:ahLst/>
            <a:cxnLst/>
            <a:rect l="l" t="t" r="r" b="b"/>
            <a:pathLst>
              <a:path w="1563563" h="1389617">
                <a:moveTo>
                  <a:pt x="0" y="0"/>
                </a:moveTo>
                <a:lnTo>
                  <a:pt x="1563563" y="0"/>
                </a:lnTo>
                <a:lnTo>
                  <a:pt x="1563563" y="1389617"/>
                </a:lnTo>
                <a:lnTo>
                  <a:pt x="0" y="13896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12628039" y="7775919"/>
            <a:ext cx="3766274" cy="1360567"/>
          </a:xfrm>
          <a:custGeom>
            <a:avLst/>
            <a:gdLst/>
            <a:ahLst/>
            <a:cxnLst/>
            <a:rect l="l" t="t" r="r" b="b"/>
            <a:pathLst>
              <a:path w="3766274" h="1360567">
                <a:moveTo>
                  <a:pt x="0" y="0"/>
                </a:moveTo>
                <a:lnTo>
                  <a:pt x="3766275" y="0"/>
                </a:lnTo>
                <a:lnTo>
                  <a:pt x="3766275" y="1360566"/>
                </a:lnTo>
                <a:lnTo>
                  <a:pt x="0" y="13605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Freeform 25"/>
          <p:cNvSpPr/>
          <p:nvPr/>
        </p:nvSpPr>
        <p:spPr>
          <a:xfrm>
            <a:off x="12253990" y="7650472"/>
            <a:ext cx="1164920" cy="1035323"/>
          </a:xfrm>
          <a:custGeom>
            <a:avLst/>
            <a:gdLst/>
            <a:ahLst/>
            <a:cxnLst/>
            <a:rect l="l" t="t" r="r" b="b"/>
            <a:pathLst>
              <a:path w="1164920" h="1035323">
                <a:moveTo>
                  <a:pt x="0" y="0"/>
                </a:moveTo>
                <a:lnTo>
                  <a:pt x="1164921" y="0"/>
                </a:lnTo>
                <a:lnTo>
                  <a:pt x="1164921" y="1035323"/>
                </a:lnTo>
                <a:lnTo>
                  <a:pt x="0" y="10353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6" name="Freeform 26"/>
          <p:cNvSpPr/>
          <p:nvPr/>
        </p:nvSpPr>
        <p:spPr>
          <a:xfrm flipH="1">
            <a:off x="13116502" y="5759532"/>
            <a:ext cx="2789349" cy="2853554"/>
          </a:xfrm>
          <a:custGeom>
            <a:avLst/>
            <a:gdLst/>
            <a:ahLst/>
            <a:cxnLst/>
            <a:rect l="l" t="t" r="r" b="b"/>
            <a:pathLst>
              <a:path w="2789349" h="2853554">
                <a:moveTo>
                  <a:pt x="2789349" y="0"/>
                </a:moveTo>
                <a:lnTo>
                  <a:pt x="0" y="0"/>
                </a:lnTo>
                <a:lnTo>
                  <a:pt x="0" y="2853554"/>
                </a:lnTo>
                <a:lnTo>
                  <a:pt x="2789349" y="2853554"/>
                </a:lnTo>
                <a:lnTo>
                  <a:pt x="2789349"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27" name="Group 27"/>
          <p:cNvGrpSpPr/>
          <p:nvPr/>
        </p:nvGrpSpPr>
        <p:grpSpPr>
          <a:xfrm>
            <a:off x="9515230" y="6473405"/>
            <a:ext cx="5715855" cy="1931209"/>
            <a:chOff x="0" y="0"/>
            <a:chExt cx="7621140" cy="2574945"/>
          </a:xfrm>
        </p:grpSpPr>
        <p:sp>
          <p:nvSpPr>
            <p:cNvPr id="28" name="Freeform 28"/>
            <p:cNvSpPr/>
            <p:nvPr/>
          </p:nvSpPr>
          <p:spPr>
            <a:xfrm>
              <a:off x="0" y="347214"/>
              <a:ext cx="2506589" cy="2227731"/>
            </a:xfrm>
            <a:custGeom>
              <a:avLst/>
              <a:gdLst/>
              <a:ahLst/>
              <a:cxnLst/>
              <a:rect l="l" t="t" r="r" b="b"/>
              <a:pathLst>
                <a:path w="2506589" h="2227731">
                  <a:moveTo>
                    <a:pt x="0" y="0"/>
                  </a:moveTo>
                  <a:lnTo>
                    <a:pt x="2506589" y="0"/>
                  </a:lnTo>
                  <a:lnTo>
                    <a:pt x="2506589" y="2227731"/>
                  </a:lnTo>
                  <a:lnTo>
                    <a:pt x="0" y="22277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9" name="Freeform 29"/>
            <p:cNvSpPr/>
            <p:nvPr/>
          </p:nvSpPr>
          <p:spPr>
            <a:xfrm>
              <a:off x="6350000" y="0"/>
              <a:ext cx="1271140" cy="1461080"/>
            </a:xfrm>
            <a:custGeom>
              <a:avLst/>
              <a:gdLst/>
              <a:ahLst/>
              <a:cxnLst/>
              <a:rect l="l" t="t" r="r" b="b"/>
              <a:pathLst>
                <a:path w="1271140" h="1461080">
                  <a:moveTo>
                    <a:pt x="0" y="0"/>
                  </a:moveTo>
                  <a:lnTo>
                    <a:pt x="1271140" y="0"/>
                  </a:lnTo>
                  <a:lnTo>
                    <a:pt x="1271140" y="1461080"/>
                  </a:lnTo>
                  <a:lnTo>
                    <a:pt x="0" y="146108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grpSp>
        <p:nvGrpSpPr>
          <p:cNvPr id="30" name="Group 30"/>
          <p:cNvGrpSpPr/>
          <p:nvPr/>
        </p:nvGrpSpPr>
        <p:grpSpPr>
          <a:xfrm>
            <a:off x="11749642" y="2868361"/>
            <a:ext cx="3004765" cy="490877"/>
            <a:chOff x="0" y="0"/>
            <a:chExt cx="637830" cy="104200"/>
          </a:xfrm>
        </p:grpSpPr>
        <p:sp>
          <p:nvSpPr>
            <p:cNvPr id="31" name="Freeform 31"/>
            <p:cNvSpPr/>
            <p:nvPr/>
          </p:nvSpPr>
          <p:spPr>
            <a:xfrm>
              <a:off x="0" y="0"/>
              <a:ext cx="637830" cy="104200"/>
            </a:xfrm>
            <a:custGeom>
              <a:avLst/>
              <a:gdLst/>
              <a:ahLst/>
              <a:cxnLst/>
              <a:rect l="l" t="t" r="r" b="b"/>
              <a:pathLst>
                <a:path w="637830" h="104200">
                  <a:moveTo>
                    <a:pt x="0" y="0"/>
                  </a:moveTo>
                  <a:lnTo>
                    <a:pt x="637830" y="0"/>
                  </a:lnTo>
                  <a:lnTo>
                    <a:pt x="637830" y="104200"/>
                  </a:lnTo>
                  <a:lnTo>
                    <a:pt x="0" y="104200"/>
                  </a:lnTo>
                  <a:close/>
                </a:path>
              </a:pathLst>
            </a:custGeom>
            <a:solidFill>
              <a:srgbClr val="CAE8FF"/>
            </a:solidFill>
          </p:spPr>
          <p:txBody>
            <a:bodyPr/>
            <a:lstStyle/>
            <a:p>
              <a:endParaRPr lang="en-US"/>
            </a:p>
          </p:txBody>
        </p:sp>
        <p:sp>
          <p:nvSpPr>
            <p:cNvPr id="32" name="TextBox 32"/>
            <p:cNvSpPr txBox="1"/>
            <p:nvPr/>
          </p:nvSpPr>
          <p:spPr>
            <a:xfrm>
              <a:off x="0" y="-76200"/>
              <a:ext cx="637830" cy="180400"/>
            </a:xfrm>
            <a:prstGeom prst="rect">
              <a:avLst/>
            </a:prstGeom>
          </p:spPr>
          <p:txBody>
            <a:bodyPr lIns="63029" tIns="63029" rIns="63029" bIns="63029" rtlCol="0" anchor="ctr"/>
            <a:lstStyle/>
            <a:p>
              <a:pPr algn="ctr">
                <a:lnSpc>
                  <a:spcPts val="2799"/>
                </a:lnSpc>
              </a:pPr>
              <a:endParaRPr/>
            </a:p>
          </p:txBody>
        </p:sp>
      </p:grpSp>
      <p:grpSp>
        <p:nvGrpSpPr>
          <p:cNvPr id="33" name="Group 33"/>
          <p:cNvGrpSpPr/>
          <p:nvPr/>
        </p:nvGrpSpPr>
        <p:grpSpPr>
          <a:xfrm>
            <a:off x="11749642" y="3359238"/>
            <a:ext cx="3004765" cy="490877"/>
            <a:chOff x="0" y="0"/>
            <a:chExt cx="637830" cy="104200"/>
          </a:xfrm>
        </p:grpSpPr>
        <p:sp>
          <p:nvSpPr>
            <p:cNvPr id="34" name="Freeform 34"/>
            <p:cNvSpPr/>
            <p:nvPr/>
          </p:nvSpPr>
          <p:spPr>
            <a:xfrm>
              <a:off x="0" y="0"/>
              <a:ext cx="637830" cy="104200"/>
            </a:xfrm>
            <a:custGeom>
              <a:avLst/>
              <a:gdLst/>
              <a:ahLst/>
              <a:cxnLst/>
              <a:rect l="l" t="t" r="r" b="b"/>
              <a:pathLst>
                <a:path w="637830" h="104200">
                  <a:moveTo>
                    <a:pt x="0" y="0"/>
                  </a:moveTo>
                  <a:lnTo>
                    <a:pt x="637830" y="0"/>
                  </a:lnTo>
                  <a:lnTo>
                    <a:pt x="637830" y="104200"/>
                  </a:lnTo>
                  <a:lnTo>
                    <a:pt x="0" y="104200"/>
                  </a:lnTo>
                  <a:close/>
                </a:path>
              </a:pathLst>
            </a:custGeom>
            <a:solidFill>
              <a:srgbClr val="5CB6F9"/>
            </a:solidFill>
          </p:spPr>
          <p:txBody>
            <a:bodyPr/>
            <a:lstStyle/>
            <a:p>
              <a:endParaRPr lang="en-US"/>
            </a:p>
          </p:txBody>
        </p:sp>
        <p:sp>
          <p:nvSpPr>
            <p:cNvPr id="35" name="TextBox 35"/>
            <p:cNvSpPr txBox="1"/>
            <p:nvPr/>
          </p:nvSpPr>
          <p:spPr>
            <a:xfrm>
              <a:off x="0" y="-76200"/>
              <a:ext cx="637830" cy="180400"/>
            </a:xfrm>
            <a:prstGeom prst="rect">
              <a:avLst/>
            </a:prstGeom>
          </p:spPr>
          <p:txBody>
            <a:bodyPr lIns="63029" tIns="63029" rIns="63029" bIns="63029" rtlCol="0" anchor="ctr"/>
            <a:lstStyle/>
            <a:p>
              <a:pPr algn="ctr">
                <a:lnSpc>
                  <a:spcPts val="2799"/>
                </a:lnSpc>
              </a:pPr>
              <a:endParaRPr/>
            </a:p>
          </p:txBody>
        </p:sp>
      </p:grpSp>
      <p:grpSp>
        <p:nvGrpSpPr>
          <p:cNvPr id="36" name="Group 36"/>
          <p:cNvGrpSpPr/>
          <p:nvPr/>
        </p:nvGrpSpPr>
        <p:grpSpPr>
          <a:xfrm>
            <a:off x="11749642" y="3850116"/>
            <a:ext cx="3004765" cy="490877"/>
            <a:chOff x="0" y="0"/>
            <a:chExt cx="637830" cy="104200"/>
          </a:xfrm>
        </p:grpSpPr>
        <p:sp>
          <p:nvSpPr>
            <p:cNvPr id="37" name="Freeform 37"/>
            <p:cNvSpPr/>
            <p:nvPr/>
          </p:nvSpPr>
          <p:spPr>
            <a:xfrm>
              <a:off x="0" y="0"/>
              <a:ext cx="637830" cy="104200"/>
            </a:xfrm>
            <a:custGeom>
              <a:avLst/>
              <a:gdLst/>
              <a:ahLst/>
              <a:cxnLst/>
              <a:rect l="l" t="t" r="r" b="b"/>
              <a:pathLst>
                <a:path w="637830" h="104200">
                  <a:moveTo>
                    <a:pt x="0" y="0"/>
                  </a:moveTo>
                  <a:lnTo>
                    <a:pt x="637830" y="0"/>
                  </a:lnTo>
                  <a:lnTo>
                    <a:pt x="637830" y="104200"/>
                  </a:lnTo>
                  <a:lnTo>
                    <a:pt x="0" y="104200"/>
                  </a:lnTo>
                  <a:close/>
                </a:path>
              </a:pathLst>
            </a:custGeom>
            <a:solidFill>
              <a:srgbClr val="233DFF"/>
            </a:solidFill>
          </p:spPr>
          <p:txBody>
            <a:bodyPr/>
            <a:lstStyle/>
            <a:p>
              <a:endParaRPr lang="en-US"/>
            </a:p>
          </p:txBody>
        </p:sp>
        <p:sp>
          <p:nvSpPr>
            <p:cNvPr id="38" name="TextBox 38"/>
            <p:cNvSpPr txBox="1"/>
            <p:nvPr/>
          </p:nvSpPr>
          <p:spPr>
            <a:xfrm>
              <a:off x="0" y="-76200"/>
              <a:ext cx="637830" cy="180400"/>
            </a:xfrm>
            <a:prstGeom prst="rect">
              <a:avLst/>
            </a:prstGeom>
          </p:spPr>
          <p:txBody>
            <a:bodyPr lIns="63029" tIns="63029" rIns="63029" bIns="63029" rtlCol="0" anchor="ctr"/>
            <a:lstStyle/>
            <a:p>
              <a:pPr algn="ctr">
                <a:lnSpc>
                  <a:spcPts val="2799"/>
                </a:lnSpc>
              </a:pPr>
              <a:endParaRPr/>
            </a:p>
          </p:txBody>
        </p:sp>
      </p:grpSp>
      <p:grpSp>
        <p:nvGrpSpPr>
          <p:cNvPr id="39" name="Group 39"/>
          <p:cNvGrpSpPr/>
          <p:nvPr/>
        </p:nvGrpSpPr>
        <p:grpSpPr>
          <a:xfrm>
            <a:off x="11749642" y="4340993"/>
            <a:ext cx="3004765" cy="609909"/>
            <a:chOff x="0" y="0"/>
            <a:chExt cx="637830" cy="129467"/>
          </a:xfrm>
        </p:grpSpPr>
        <p:sp>
          <p:nvSpPr>
            <p:cNvPr id="40" name="Freeform 40"/>
            <p:cNvSpPr/>
            <p:nvPr/>
          </p:nvSpPr>
          <p:spPr>
            <a:xfrm>
              <a:off x="0" y="0"/>
              <a:ext cx="637830" cy="129467"/>
            </a:xfrm>
            <a:custGeom>
              <a:avLst/>
              <a:gdLst/>
              <a:ahLst/>
              <a:cxnLst/>
              <a:rect l="l" t="t" r="r" b="b"/>
              <a:pathLst>
                <a:path w="637830" h="129467">
                  <a:moveTo>
                    <a:pt x="0" y="0"/>
                  </a:moveTo>
                  <a:lnTo>
                    <a:pt x="637830" y="0"/>
                  </a:lnTo>
                  <a:lnTo>
                    <a:pt x="637830" y="129467"/>
                  </a:lnTo>
                  <a:lnTo>
                    <a:pt x="0" y="129467"/>
                  </a:lnTo>
                  <a:close/>
                </a:path>
              </a:pathLst>
            </a:custGeom>
            <a:solidFill>
              <a:srgbClr val="12229D"/>
            </a:solidFill>
          </p:spPr>
          <p:txBody>
            <a:bodyPr/>
            <a:lstStyle/>
            <a:p>
              <a:endParaRPr lang="en-US"/>
            </a:p>
          </p:txBody>
        </p:sp>
        <p:sp>
          <p:nvSpPr>
            <p:cNvPr id="41" name="TextBox 41"/>
            <p:cNvSpPr txBox="1"/>
            <p:nvPr/>
          </p:nvSpPr>
          <p:spPr>
            <a:xfrm>
              <a:off x="0" y="-76200"/>
              <a:ext cx="637830" cy="205667"/>
            </a:xfrm>
            <a:prstGeom prst="rect">
              <a:avLst/>
            </a:prstGeom>
          </p:spPr>
          <p:txBody>
            <a:bodyPr lIns="63029" tIns="63029" rIns="63029" bIns="63029" rtlCol="0" anchor="ctr"/>
            <a:lstStyle/>
            <a:p>
              <a:pPr algn="ctr">
                <a:lnSpc>
                  <a:spcPts val="2799"/>
                </a:lnSpc>
              </a:pPr>
              <a:endParaRPr/>
            </a:p>
          </p:txBody>
        </p:sp>
      </p:grpSp>
      <p:sp>
        <p:nvSpPr>
          <p:cNvPr id="43" name="AutoShape 43"/>
          <p:cNvSpPr/>
          <p:nvPr/>
        </p:nvSpPr>
        <p:spPr>
          <a:xfrm>
            <a:off x="11731923" y="2868361"/>
            <a:ext cx="0" cy="2082540"/>
          </a:xfrm>
          <a:prstGeom prst="line">
            <a:avLst/>
          </a:prstGeom>
          <a:ln w="38100" cap="flat">
            <a:solidFill>
              <a:srgbClr val="000000"/>
            </a:solidFill>
            <a:prstDash val="solid"/>
            <a:headEnd type="none" w="sm" len="sm"/>
            <a:tailEnd type="none" w="sm" len="sm"/>
          </a:ln>
        </p:spPr>
        <p:txBody>
          <a:bodyPr/>
          <a:lstStyle/>
          <a:p>
            <a:endParaRPr lang="en-US"/>
          </a:p>
        </p:txBody>
      </p:sp>
      <p:sp>
        <p:nvSpPr>
          <p:cNvPr id="44" name="AutoShape 44"/>
          <p:cNvSpPr/>
          <p:nvPr/>
        </p:nvSpPr>
        <p:spPr>
          <a:xfrm flipV="1">
            <a:off x="11731923" y="4950902"/>
            <a:ext cx="3022484" cy="0"/>
          </a:xfrm>
          <a:prstGeom prst="line">
            <a:avLst/>
          </a:prstGeom>
          <a:ln w="381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9829802" y="3723233"/>
            <a:ext cx="1859114" cy="613822"/>
          </a:xfrm>
          <a:prstGeom prst="rect">
            <a:avLst/>
          </a:prstGeom>
        </p:spPr>
        <p:txBody>
          <a:bodyPr wrap="square" lIns="0" tIns="0" rIns="0" bIns="0" rtlCol="0" anchor="t">
            <a:spAutoFit/>
          </a:bodyPr>
          <a:lstStyle/>
          <a:p>
            <a:pPr algn="ctr">
              <a:lnSpc>
                <a:spcPts val="5211"/>
              </a:lnSpc>
              <a:spcBef>
                <a:spcPct val="0"/>
              </a:spcBef>
            </a:pPr>
            <a:r>
              <a:rPr lang="en-US" sz="3722" b="1" dirty="0">
                <a:solidFill>
                  <a:srgbClr val="000000"/>
                </a:solidFill>
                <a:latin typeface="Gill Sans Bold"/>
                <a:ea typeface="Gill Sans Bold"/>
                <a:cs typeface="Gill Sans Bold"/>
                <a:sym typeface="Gill Sans Bold"/>
              </a:rPr>
              <a:t>Survival</a:t>
            </a:r>
          </a:p>
        </p:txBody>
      </p:sp>
      <p:sp>
        <p:nvSpPr>
          <p:cNvPr id="46" name="Freeform 46"/>
          <p:cNvSpPr/>
          <p:nvPr/>
        </p:nvSpPr>
        <p:spPr>
          <a:xfrm>
            <a:off x="6181887" y="1150175"/>
            <a:ext cx="1606253" cy="1606253"/>
          </a:xfrm>
          <a:custGeom>
            <a:avLst/>
            <a:gdLst/>
            <a:ahLst/>
            <a:cxnLst/>
            <a:rect l="l" t="t" r="r" b="b"/>
            <a:pathLst>
              <a:path w="1606253" h="1606253">
                <a:moveTo>
                  <a:pt x="0" y="0"/>
                </a:moveTo>
                <a:lnTo>
                  <a:pt x="1606253" y="0"/>
                </a:lnTo>
                <a:lnTo>
                  <a:pt x="1606253" y="1606253"/>
                </a:lnTo>
                <a:lnTo>
                  <a:pt x="0" y="16062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7" name="TextBox 47"/>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2D0000"/>
                </a:solidFill>
                <a:latin typeface="Gill Sans Ultra-Bold"/>
                <a:ea typeface="Gill Sans Ultra-Bold"/>
                <a:cs typeface="Gill Sans Ultra-Bold"/>
                <a:sym typeface="Gill Sans Ultra-Bold"/>
              </a:rPr>
              <a:t>6</a:t>
            </a:r>
          </a:p>
        </p:txBody>
      </p:sp>
      <p:sp>
        <p:nvSpPr>
          <p:cNvPr id="48" name="TextBox 48"/>
          <p:cNvSpPr txBox="1"/>
          <p:nvPr/>
        </p:nvSpPr>
        <p:spPr>
          <a:xfrm>
            <a:off x="3308280" y="-508213"/>
            <a:ext cx="2463205" cy="604520"/>
          </a:xfrm>
          <a:prstGeom prst="rect">
            <a:avLst/>
          </a:prstGeom>
        </p:spPr>
        <p:txBody>
          <a:bodyPr lIns="0" tIns="0" rIns="0" bIns="0" rtlCol="0" anchor="t">
            <a:spAutoFit/>
          </a:bodyPr>
          <a:lstStyle/>
          <a:p>
            <a:pPr algn="ctr">
              <a:lnSpc>
                <a:spcPts val="4480"/>
              </a:lnSpc>
            </a:pPr>
            <a:r>
              <a:rPr lang="en-US" sz="3200">
                <a:solidFill>
                  <a:srgbClr val="2D0000"/>
                </a:solidFill>
                <a:latin typeface="Gill Sans Light"/>
                <a:ea typeface="Gill Sans Light"/>
                <a:cs typeface="Gill Sans Light"/>
                <a:sym typeface="Gill Sans Light"/>
              </a:rPr>
              <a:t>Complex Links </a:t>
            </a:r>
          </a:p>
        </p:txBody>
      </p:sp>
      <p:sp>
        <p:nvSpPr>
          <p:cNvPr id="49" name="TextBox 49"/>
          <p:cNvSpPr txBox="1"/>
          <p:nvPr/>
        </p:nvSpPr>
        <p:spPr>
          <a:xfrm>
            <a:off x="513806" y="904875"/>
            <a:ext cx="1938977" cy="1107676"/>
          </a:xfrm>
          <a:prstGeom prst="rect">
            <a:avLst/>
          </a:prstGeom>
        </p:spPr>
        <p:txBody>
          <a:bodyPr wrap="square" lIns="0" tIns="0" rIns="0" bIns="0" rtlCol="0" anchor="t">
            <a:spAutoFit/>
          </a:bodyPr>
          <a:lstStyle/>
          <a:p>
            <a:pPr algn="ctr">
              <a:lnSpc>
                <a:spcPts val="4480"/>
              </a:lnSpc>
            </a:pPr>
            <a:r>
              <a:rPr lang="en-US" sz="3200" b="1" dirty="0">
                <a:solidFill>
                  <a:srgbClr val="2D0000"/>
                </a:solidFill>
                <a:latin typeface="Gill Sans Bold"/>
                <a:ea typeface="Gill Sans Bold"/>
                <a:cs typeface="Gill Sans Bold"/>
                <a:sym typeface="Gill Sans Bold"/>
              </a:rPr>
              <a:t>Duration</a:t>
            </a:r>
          </a:p>
          <a:p>
            <a:pPr algn="ctr">
              <a:lnSpc>
                <a:spcPts val="4480"/>
              </a:lnSpc>
            </a:pPr>
            <a:endParaRPr lang="en-US" sz="3200" b="1" dirty="0">
              <a:solidFill>
                <a:srgbClr val="2D0000"/>
              </a:solidFill>
              <a:latin typeface="Gill Sans Bold"/>
              <a:ea typeface="Gill Sans Bold"/>
              <a:cs typeface="Gill Sans Bold"/>
              <a:sym typeface="Gill Sans Bold"/>
            </a:endParaRPr>
          </a:p>
        </p:txBody>
      </p:sp>
      <p:sp>
        <p:nvSpPr>
          <p:cNvPr id="50" name="TextBox 50"/>
          <p:cNvSpPr txBox="1"/>
          <p:nvPr/>
        </p:nvSpPr>
        <p:spPr>
          <a:xfrm>
            <a:off x="2524452" y="1619659"/>
            <a:ext cx="2015430" cy="604520"/>
          </a:xfrm>
          <a:prstGeom prst="rect">
            <a:avLst/>
          </a:prstGeom>
        </p:spPr>
        <p:txBody>
          <a:bodyPr lIns="0" tIns="0" rIns="0" bIns="0" rtlCol="0" anchor="t">
            <a:spAutoFit/>
          </a:bodyPr>
          <a:lstStyle/>
          <a:p>
            <a:pPr algn="ctr">
              <a:lnSpc>
                <a:spcPts val="4480"/>
              </a:lnSpc>
            </a:pPr>
            <a:r>
              <a:rPr lang="en-US" sz="3200" b="1">
                <a:solidFill>
                  <a:srgbClr val="2D0000"/>
                </a:solidFill>
                <a:latin typeface="Gill Sans Bold"/>
                <a:ea typeface="Gill Sans Bold"/>
                <a:cs typeface="Gill Sans Bold"/>
                <a:sym typeface="Gill Sans Bold"/>
              </a:rPr>
              <a:t>Magnitude</a:t>
            </a:r>
          </a:p>
        </p:txBody>
      </p:sp>
      <p:sp>
        <p:nvSpPr>
          <p:cNvPr id="51" name="TextBox 51"/>
          <p:cNvSpPr txBox="1"/>
          <p:nvPr/>
        </p:nvSpPr>
        <p:spPr>
          <a:xfrm>
            <a:off x="4237317" y="3103336"/>
            <a:ext cx="2120205" cy="604520"/>
          </a:xfrm>
          <a:prstGeom prst="rect">
            <a:avLst/>
          </a:prstGeom>
        </p:spPr>
        <p:txBody>
          <a:bodyPr lIns="0" tIns="0" rIns="0" bIns="0" rtlCol="0" anchor="t">
            <a:spAutoFit/>
          </a:bodyPr>
          <a:lstStyle/>
          <a:p>
            <a:pPr algn="ctr">
              <a:lnSpc>
                <a:spcPts val="4480"/>
              </a:lnSpc>
            </a:pPr>
            <a:r>
              <a:rPr lang="en-US" sz="3200" b="1">
                <a:solidFill>
                  <a:srgbClr val="2D0000"/>
                </a:solidFill>
                <a:latin typeface="Gill Sans Bold"/>
                <a:ea typeface="Gill Sans Bold"/>
                <a:cs typeface="Gill Sans Bold"/>
                <a:sym typeface="Gill Sans Bold"/>
              </a:rPr>
              <a:t>Ramp Rate</a:t>
            </a:r>
          </a:p>
        </p:txBody>
      </p:sp>
      <p:sp>
        <p:nvSpPr>
          <p:cNvPr id="52" name="TextBox 52"/>
          <p:cNvSpPr txBox="1"/>
          <p:nvPr/>
        </p:nvSpPr>
        <p:spPr>
          <a:xfrm>
            <a:off x="214060" y="2309904"/>
            <a:ext cx="3254276" cy="604520"/>
          </a:xfrm>
          <a:prstGeom prst="rect">
            <a:avLst/>
          </a:prstGeom>
        </p:spPr>
        <p:txBody>
          <a:bodyPr lIns="0" tIns="0" rIns="0" bIns="0" rtlCol="0" anchor="t">
            <a:spAutoFit/>
          </a:bodyPr>
          <a:lstStyle/>
          <a:p>
            <a:pPr algn="ctr">
              <a:lnSpc>
                <a:spcPts val="4480"/>
              </a:lnSpc>
            </a:pPr>
            <a:r>
              <a:rPr lang="en-US" sz="3200" b="1">
                <a:solidFill>
                  <a:srgbClr val="2D0000"/>
                </a:solidFill>
                <a:latin typeface="Gill Sans Bold"/>
                <a:ea typeface="Gill Sans Bold"/>
                <a:cs typeface="Gill Sans Bold"/>
                <a:sym typeface="Gill Sans Bold"/>
              </a:rPr>
              <a:t>Seasonal  Timing</a:t>
            </a:r>
          </a:p>
        </p:txBody>
      </p:sp>
      <p:sp>
        <p:nvSpPr>
          <p:cNvPr id="53" name="TextBox 53"/>
          <p:cNvSpPr txBox="1"/>
          <p:nvPr/>
        </p:nvSpPr>
        <p:spPr>
          <a:xfrm>
            <a:off x="2595042" y="-94193"/>
            <a:ext cx="4948757" cy="791050"/>
          </a:xfrm>
          <a:prstGeom prst="rect">
            <a:avLst/>
          </a:prstGeom>
        </p:spPr>
        <p:txBody>
          <a:bodyPr wrap="square" lIns="0" tIns="0" rIns="0" bIns="0" rtlCol="0" anchor="t">
            <a:spAutoFit/>
          </a:bodyPr>
          <a:lstStyle/>
          <a:p>
            <a:pPr algn="ctr">
              <a:lnSpc>
                <a:spcPts val="6719"/>
              </a:lnSpc>
            </a:pPr>
            <a:r>
              <a:rPr lang="en-US" sz="4800" b="1" dirty="0">
                <a:solidFill>
                  <a:srgbClr val="000000"/>
                </a:solidFill>
                <a:latin typeface="Gill Sans Bold"/>
                <a:ea typeface="Gill Sans Bold"/>
                <a:cs typeface="Gill Sans Bold"/>
                <a:sym typeface="Gill Sans Bold"/>
              </a:rPr>
              <a:t>Statistical Lens</a:t>
            </a:r>
          </a:p>
        </p:txBody>
      </p:sp>
      <p:sp>
        <p:nvSpPr>
          <p:cNvPr id="54" name="TextBox 54"/>
          <p:cNvSpPr txBox="1"/>
          <p:nvPr/>
        </p:nvSpPr>
        <p:spPr>
          <a:xfrm>
            <a:off x="12142888" y="-94193"/>
            <a:ext cx="4621109" cy="791050"/>
          </a:xfrm>
          <a:prstGeom prst="rect">
            <a:avLst/>
          </a:prstGeom>
        </p:spPr>
        <p:txBody>
          <a:bodyPr wrap="square" lIns="0" tIns="0" rIns="0" bIns="0" rtlCol="0" anchor="t">
            <a:spAutoFit/>
          </a:bodyPr>
          <a:lstStyle/>
          <a:p>
            <a:pPr algn="ctr">
              <a:lnSpc>
                <a:spcPts val="6719"/>
              </a:lnSpc>
            </a:pPr>
            <a:r>
              <a:rPr lang="en-US" sz="4800" b="1" dirty="0">
                <a:solidFill>
                  <a:srgbClr val="000000"/>
                </a:solidFill>
                <a:latin typeface="Gill Sans Bold"/>
                <a:ea typeface="Gill Sans Bold"/>
                <a:cs typeface="Gill Sans Bold"/>
                <a:sym typeface="Gill Sans Bold"/>
              </a:rPr>
              <a:t>Biological Lens</a:t>
            </a:r>
          </a:p>
        </p:txBody>
      </p:sp>
      <p:sp>
        <p:nvSpPr>
          <p:cNvPr id="55" name="TextBox 55"/>
          <p:cNvSpPr txBox="1"/>
          <p:nvPr/>
        </p:nvSpPr>
        <p:spPr>
          <a:xfrm>
            <a:off x="5881013" y="4363574"/>
            <a:ext cx="3262987" cy="1728470"/>
          </a:xfrm>
          <a:prstGeom prst="rect">
            <a:avLst/>
          </a:prstGeom>
        </p:spPr>
        <p:txBody>
          <a:bodyPr lIns="0" tIns="0" rIns="0" bIns="0" rtlCol="0" anchor="t">
            <a:spAutoFit/>
          </a:bodyPr>
          <a:lstStyle/>
          <a:p>
            <a:pPr algn="ctr">
              <a:lnSpc>
                <a:spcPts val="4480"/>
              </a:lnSpc>
            </a:pPr>
            <a:r>
              <a:rPr lang="en-US" sz="3200" b="1">
                <a:solidFill>
                  <a:srgbClr val="2D0000"/>
                </a:solidFill>
                <a:latin typeface="Gill Sans Bold"/>
                <a:ea typeface="Gill Sans Bold"/>
                <a:cs typeface="Gill Sans Bold"/>
                <a:sym typeface="Gill Sans Bold"/>
              </a:rPr>
              <a:t>...many other time series metrics</a:t>
            </a:r>
          </a:p>
        </p:txBody>
      </p:sp>
      <p:sp>
        <p:nvSpPr>
          <p:cNvPr id="56" name="Freeform 56"/>
          <p:cNvSpPr/>
          <p:nvPr/>
        </p:nvSpPr>
        <p:spPr>
          <a:xfrm>
            <a:off x="15721855" y="1268243"/>
            <a:ext cx="1606253" cy="1606253"/>
          </a:xfrm>
          <a:custGeom>
            <a:avLst/>
            <a:gdLst/>
            <a:ahLst/>
            <a:cxnLst/>
            <a:rect l="l" t="t" r="r" b="b"/>
            <a:pathLst>
              <a:path w="1606253" h="1606253">
                <a:moveTo>
                  <a:pt x="0" y="0"/>
                </a:moveTo>
                <a:lnTo>
                  <a:pt x="1606253" y="0"/>
                </a:lnTo>
                <a:lnTo>
                  <a:pt x="1606253" y="1606254"/>
                </a:lnTo>
                <a:lnTo>
                  <a:pt x="0" y="160625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7" name="TextBox 57"/>
          <p:cNvSpPr txBox="1"/>
          <p:nvPr/>
        </p:nvSpPr>
        <p:spPr>
          <a:xfrm>
            <a:off x="12367890" y="4991100"/>
            <a:ext cx="1768269" cy="707847"/>
          </a:xfrm>
          <a:prstGeom prst="rect">
            <a:avLst/>
          </a:prstGeom>
        </p:spPr>
        <p:txBody>
          <a:bodyPr lIns="0" tIns="0" rIns="0" bIns="0" rtlCol="0" anchor="t">
            <a:spAutoFit/>
          </a:bodyPr>
          <a:lstStyle/>
          <a:p>
            <a:pPr algn="ctr">
              <a:lnSpc>
                <a:spcPts val="5211"/>
              </a:lnSpc>
              <a:spcBef>
                <a:spcPct val="0"/>
              </a:spcBef>
            </a:pPr>
            <a:r>
              <a:rPr lang="en-US" sz="3722" b="1">
                <a:solidFill>
                  <a:srgbClr val="000000"/>
                </a:solidFill>
                <a:latin typeface="Gill Sans Bold"/>
                <a:ea typeface="Gill Sans Bold"/>
                <a:cs typeface="Gill Sans Bold"/>
                <a:sym typeface="Gill Sans Bold"/>
              </a:rPr>
              <a:t>Time</a:t>
            </a:r>
          </a:p>
        </p:txBody>
      </p:sp>
      <p:sp>
        <p:nvSpPr>
          <p:cNvPr id="71" name="Freeform: Shape 70">
            <a:extLst>
              <a:ext uri="{FF2B5EF4-FFF2-40B4-BE49-F238E27FC236}">
                <a16:creationId xmlns:a16="http://schemas.microsoft.com/office/drawing/2014/main" id="{627A0B74-5765-4ADB-BE9A-07B2A93B1C85}"/>
              </a:ext>
            </a:extLst>
          </p:cNvPr>
          <p:cNvSpPr/>
          <p:nvPr/>
        </p:nvSpPr>
        <p:spPr>
          <a:xfrm>
            <a:off x="11771086" y="3062514"/>
            <a:ext cx="2743200" cy="1857829"/>
          </a:xfrm>
          <a:custGeom>
            <a:avLst/>
            <a:gdLst>
              <a:gd name="connsiteX0" fmla="*/ 0 w 2743200"/>
              <a:gd name="connsiteY0" fmla="*/ 0 h 1857829"/>
              <a:gd name="connsiteX1" fmla="*/ 2148114 w 2743200"/>
              <a:gd name="connsiteY1" fmla="*/ 580572 h 1857829"/>
              <a:gd name="connsiteX2" fmla="*/ 2743200 w 2743200"/>
              <a:gd name="connsiteY2" fmla="*/ 1857829 h 1857829"/>
            </a:gdLst>
            <a:ahLst/>
            <a:cxnLst>
              <a:cxn ang="0">
                <a:pos x="connsiteX0" y="connsiteY0"/>
              </a:cxn>
              <a:cxn ang="0">
                <a:pos x="connsiteX1" y="connsiteY1"/>
              </a:cxn>
              <a:cxn ang="0">
                <a:pos x="connsiteX2" y="connsiteY2"/>
              </a:cxn>
            </a:cxnLst>
            <a:rect l="l" t="t" r="r" b="b"/>
            <a:pathLst>
              <a:path w="2743200" h="1857829">
                <a:moveTo>
                  <a:pt x="0" y="0"/>
                </a:moveTo>
                <a:cubicBezTo>
                  <a:pt x="845457" y="135467"/>
                  <a:pt x="1690914" y="270934"/>
                  <a:pt x="2148114" y="580572"/>
                </a:cubicBezTo>
                <a:cubicBezTo>
                  <a:pt x="2605314" y="890210"/>
                  <a:pt x="2674257" y="1374019"/>
                  <a:pt x="2743200" y="1857829"/>
                </a:cubicBezTo>
              </a:path>
            </a:pathLst>
          </a:custGeom>
          <a:noFill/>
          <a:ln w="76200">
            <a:solidFill>
              <a:srgbClr val="A0280C"/>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426DC130-8F7D-B5B3-5988-D38570ABBFE7}"/>
              </a:ext>
            </a:extLst>
          </p:cNvPr>
          <p:cNvGrpSpPr/>
          <p:nvPr/>
        </p:nvGrpSpPr>
        <p:grpSpPr>
          <a:xfrm>
            <a:off x="1173245" y="3882042"/>
            <a:ext cx="3909628" cy="4160394"/>
            <a:chOff x="1173245" y="3882042"/>
            <a:chExt cx="3909628" cy="4160394"/>
          </a:xfrm>
        </p:grpSpPr>
        <p:grpSp>
          <p:nvGrpSpPr>
            <p:cNvPr id="74" name="Group 73">
              <a:extLst>
                <a:ext uri="{FF2B5EF4-FFF2-40B4-BE49-F238E27FC236}">
                  <a16:creationId xmlns:a16="http://schemas.microsoft.com/office/drawing/2014/main" id="{0081A724-4BF8-4D8A-95E5-9EC3A77C0DE3}"/>
                </a:ext>
              </a:extLst>
            </p:cNvPr>
            <p:cNvGrpSpPr/>
            <p:nvPr/>
          </p:nvGrpSpPr>
          <p:grpSpPr>
            <a:xfrm>
              <a:off x="1173245" y="3882042"/>
              <a:ext cx="3909628" cy="4160394"/>
              <a:chOff x="1729172" y="4074260"/>
              <a:chExt cx="3909628" cy="4160394"/>
            </a:xfrm>
          </p:grpSpPr>
          <p:sp>
            <p:nvSpPr>
              <p:cNvPr id="73" name="Oval 72">
                <a:extLst>
                  <a:ext uri="{FF2B5EF4-FFF2-40B4-BE49-F238E27FC236}">
                    <a16:creationId xmlns:a16="http://schemas.microsoft.com/office/drawing/2014/main" id="{4F01C86D-AC9A-67B1-F4EE-6B644B534DCE}"/>
                  </a:ext>
                </a:extLst>
              </p:cNvPr>
              <p:cNvSpPr/>
              <p:nvPr/>
            </p:nvSpPr>
            <p:spPr>
              <a:xfrm>
                <a:off x="1729172" y="4074260"/>
                <a:ext cx="3909628" cy="4140990"/>
              </a:xfrm>
              <a:prstGeom prst="ellipse">
                <a:avLst/>
              </a:prstGeom>
              <a:solidFill>
                <a:srgbClr val="62081D"/>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
                <a:extLst>
                  <a:ext uri="{FF2B5EF4-FFF2-40B4-BE49-F238E27FC236}">
                    <a16:creationId xmlns:a16="http://schemas.microsoft.com/office/drawing/2014/main" id="{8DEA363F-60B4-5CAE-F05D-3A8368C5DBB8}"/>
                  </a:ext>
                </a:extLst>
              </p:cNvPr>
              <p:cNvSpPr/>
              <p:nvPr/>
            </p:nvSpPr>
            <p:spPr>
              <a:xfrm>
                <a:off x="1797603" y="4093663"/>
                <a:ext cx="3759992" cy="4140991"/>
              </a:xfrm>
              <a:prstGeom prst="ellipse">
                <a:avLst/>
              </a:prstGeom>
              <a:blipFill>
                <a:blip r:embed="rId20">
                  <a:extLst>
                    <a:ext uri="{96DAC541-7B7A-43D3-8B79-37D633B846F1}">
                      <asvg:svgBlip xmlns:asvg="http://schemas.microsoft.com/office/drawing/2016/SVG/main" r:embed="rId21"/>
                    </a:ext>
                  </a:extLst>
                </a:blip>
                <a:stretch>
                  <a:fillRect l="-21318" t="-122393" r="-72385" b="-12114"/>
                </a:stretch>
              </a:blipFill>
            </p:spPr>
            <p:txBody>
              <a:bodyPr/>
              <a:lstStyle/>
              <a:p>
                <a:endParaRPr lang="en-US"/>
              </a:p>
            </p:txBody>
          </p:sp>
          <p:sp>
            <p:nvSpPr>
              <p:cNvPr id="16" name="AutoShape 16"/>
              <p:cNvSpPr/>
              <p:nvPr/>
            </p:nvSpPr>
            <p:spPr>
              <a:xfrm flipH="1" flipV="1">
                <a:off x="3988748" y="7277098"/>
                <a:ext cx="1430489" cy="1"/>
              </a:xfrm>
              <a:prstGeom prst="line">
                <a:avLst/>
              </a:prstGeom>
              <a:ln w="127000" cap="flat">
                <a:solidFill>
                  <a:srgbClr val="FFFFFF"/>
                </a:solidFill>
                <a:prstDash val="solid"/>
                <a:headEnd type="triangle" w="lg" len="med"/>
                <a:tailEnd type="triangle" w="lg" len="med"/>
              </a:ln>
            </p:spPr>
            <p:txBody>
              <a:bodyPr/>
              <a:lstStyle/>
              <a:p>
                <a:endParaRPr lang="en-US"/>
              </a:p>
            </p:txBody>
          </p:sp>
          <p:sp>
            <p:nvSpPr>
              <p:cNvPr id="17" name="AutoShape 17"/>
              <p:cNvSpPr/>
              <p:nvPr/>
            </p:nvSpPr>
            <p:spPr>
              <a:xfrm flipH="1" flipV="1">
                <a:off x="2016997" y="4890027"/>
                <a:ext cx="39565" cy="2279128"/>
              </a:xfrm>
              <a:prstGeom prst="line">
                <a:avLst/>
              </a:prstGeom>
              <a:ln w="127000" cap="flat">
                <a:solidFill>
                  <a:srgbClr val="FFFFFF"/>
                </a:solidFill>
                <a:prstDash val="solid"/>
                <a:headEnd type="triangle" w="lg" len="med"/>
                <a:tailEnd type="triangle" w="lg" len="med"/>
              </a:ln>
            </p:spPr>
            <p:txBody>
              <a:bodyPr/>
              <a:lstStyle/>
              <a:p>
                <a:endParaRPr lang="en-US"/>
              </a:p>
            </p:txBody>
          </p:sp>
          <p:sp>
            <p:nvSpPr>
              <p:cNvPr id="18" name="AutoShape 18"/>
              <p:cNvSpPr/>
              <p:nvPr/>
            </p:nvSpPr>
            <p:spPr>
              <a:xfrm flipV="1">
                <a:off x="2819400" y="4418655"/>
                <a:ext cx="1298941" cy="2330143"/>
              </a:xfrm>
              <a:prstGeom prst="line">
                <a:avLst/>
              </a:prstGeom>
              <a:ln w="127000" cap="flat">
                <a:solidFill>
                  <a:srgbClr val="FFFFFF"/>
                </a:solidFill>
                <a:prstDash val="solid"/>
                <a:headEnd type="triangle" w="lg" len="med"/>
                <a:tailEnd type="triangle" w="lg" len="med"/>
              </a:ln>
            </p:spPr>
            <p:txBody>
              <a:bodyPr/>
              <a:lstStyle/>
              <a:p>
                <a:endParaRPr lang="en-US"/>
              </a:p>
            </p:txBody>
          </p:sp>
        </p:grpSp>
        <p:sp>
          <p:nvSpPr>
            <p:cNvPr id="19" name="Freeform 19"/>
            <p:cNvSpPr/>
            <p:nvPr/>
          </p:nvSpPr>
          <p:spPr>
            <a:xfrm>
              <a:off x="1796525" y="4165509"/>
              <a:ext cx="1257300" cy="1257300"/>
            </a:xfrm>
            <a:custGeom>
              <a:avLst/>
              <a:gdLst/>
              <a:ahLst/>
              <a:cxnLst/>
              <a:rect l="l" t="t" r="r" b="b"/>
              <a:pathLst>
                <a:path w="1676400" h="1676400">
                  <a:moveTo>
                    <a:pt x="0" y="0"/>
                  </a:moveTo>
                  <a:lnTo>
                    <a:pt x="1676400" y="0"/>
                  </a:lnTo>
                  <a:lnTo>
                    <a:pt x="1676400" y="1676400"/>
                  </a:lnTo>
                  <a:lnTo>
                    <a:pt x="0" y="16764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sp>
        <p:nvSpPr>
          <p:cNvPr id="76" name="Rectangle 75">
            <a:extLst>
              <a:ext uri="{FF2B5EF4-FFF2-40B4-BE49-F238E27FC236}">
                <a16:creationId xmlns:a16="http://schemas.microsoft.com/office/drawing/2014/main" id="{640984C4-34DF-F6F6-08E6-7386CE505CFE}"/>
              </a:ext>
            </a:extLst>
          </p:cNvPr>
          <p:cNvSpPr/>
          <p:nvPr/>
        </p:nvSpPr>
        <p:spPr>
          <a:xfrm>
            <a:off x="9296403" y="0"/>
            <a:ext cx="8991597" cy="10287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76"/>
                                        </p:tgtEl>
                                      </p:cBhvr>
                                    </p:animEffect>
                                    <p:set>
                                      <p:cBhvr>
                                        <p:cTn id="7" dur="1" fill="hold">
                                          <p:stCondLst>
                                            <p:cond delay="499"/>
                                          </p:stCondLst>
                                        </p:cTn>
                                        <p:tgtEl>
                                          <p:spTgt spid="7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4" name="Freeform 4"/>
          <p:cNvSpPr/>
          <p:nvPr/>
        </p:nvSpPr>
        <p:spPr>
          <a:xfrm>
            <a:off x="8915399" y="2339365"/>
            <a:ext cx="8495023" cy="6280385"/>
          </a:xfrm>
          <a:custGeom>
            <a:avLst/>
            <a:gdLst/>
            <a:ahLst/>
            <a:cxnLst/>
            <a:rect l="l" t="t" r="r" b="b"/>
            <a:pathLst>
              <a:path w="6227764" h="4151843">
                <a:moveTo>
                  <a:pt x="0" y="0"/>
                </a:moveTo>
                <a:lnTo>
                  <a:pt x="6227764" y="0"/>
                </a:lnTo>
                <a:lnTo>
                  <a:pt x="6227764" y="4151842"/>
                </a:lnTo>
                <a:lnTo>
                  <a:pt x="0" y="4151842"/>
                </a:lnTo>
                <a:lnTo>
                  <a:pt x="0" y="0"/>
                </a:lnTo>
                <a:close/>
              </a:path>
            </a:pathLst>
          </a:custGeom>
          <a:blipFill>
            <a:blip r:embed="rId3"/>
            <a:stretch>
              <a:fillRect/>
            </a:stretch>
          </a:blipFill>
        </p:spPr>
        <p:txBody>
          <a:bodyPr/>
          <a:lstStyle/>
          <a:p>
            <a:endParaRPr lang="en-US"/>
          </a:p>
        </p:txBody>
      </p:sp>
      <p:sp>
        <p:nvSpPr>
          <p:cNvPr id="2" name="Freeform 2"/>
          <p:cNvSpPr/>
          <p:nvPr/>
        </p:nvSpPr>
        <p:spPr>
          <a:xfrm>
            <a:off x="13141674" y="1645389"/>
            <a:ext cx="2697666" cy="2023249"/>
          </a:xfrm>
          <a:custGeom>
            <a:avLst/>
            <a:gdLst/>
            <a:ahLst/>
            <a:cxnLst/>
            <a:rect l="l" t="t" r="r" b="b"/>
            <a:pathLst>
              <a:path w="2697666" h="2023249">
                <a:moveTo>
                  <a:pt x="0" y="0"/>
                </a:moveTo>
                <a:lnTo>
                  <a:pt x="2697665" y="0"/>
                </a:lnTo>
                <a:lnTo>
                  <a:pt x="2697665" y="2023249"/>
                </a:lnTo>
                <a:lnTo>
                  <a:pt x="0" y="2023249"/>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877577" y="3039014"/>
            <a:ext cx="6648728" cy="6413935"/>
          </a:xfrm>
          <a:prstGeom prst="rect">
            <a:avLst/>
          </a:prstGeom>
        </p:spPr>
        <p:txBody>
          <a:bodyPr lIns="0" tIns="0" rIns="0" bIns="0" rtlCol="0" anchor="t">
            <a:spAutoFit/>
          </a:bodyPr>
          <a:lstStyle/>
          <a:p>
            <a:pPr marL="604519" lvl="1" indent="-302260" algn="l">
              <a:lnSpc>
                <a:spcPts val="4199"/>
              </a:lnSpc>
              <a:buFont typeface="Arial"/>
              <a:buChar char="•"/>
            </a:pPr>
            <a:r>
              <a:rPr lang="en-US" sz="2799" dirty="0">
                <a:solidFill>
                  <a:srgbClr val="050A30"/>
                </a:solidFill>
                <a:latin typeface="Gill Sans Light"/>
                <a:ea typeface="Gill Sans Light"/>
                <a:cs typeface="Gill Sans Light"/>
                <a:sym typeface="Gill Sans Light"/>
              </a:rPr>
              <a:t>Important to consider exposure </a:t>
            </a:r>
            <a:r>
              <a:rPr lang="en-US" sz="2799" b="1" dirty="0">
                <a:solidFill>
                  <a:srgbClr val="050A30"/>
                </a:solidFill>
                <a:latin typeface="Gill Sans Bold" panose="020B0604020202020204" charset="0"/>
                <a:ea typeface="Gill Sans Light"/>
                <a:cs typeface="Gill Sans Light"/>
                <a:sym typeface="Gill Sans Light"/>
              </a:rPr>
              <a:t>duration</a:t>
            </a:r>
            <a:r>
              <a:rPr lang="en-US" sz="2799" dirty="0">
                <a:solidFill>
                  <a:srgbClr val="050A30"/>
                </a:solidFill>
                <a:latin typeface="Gill Sans Light"/>
                <a:ea typeface="Gill Sans Light"/>
                <a:cs typeface="Gill Sans Light"/>
                <a:sym typeface="Gill Sans Light"/>
              </a:rPr>
              <a:t> when measuring thermal tolerance - temperature as a dose. </a:t>
            </a:r>
          </a:p>
          <a:p>
            <a:pPr marL="604519" lvl="1" indent="-302260" algn="l">
              <a:lnSpc>
                <a:spcPts val="4199"/>
              </a:lnSpc>
              <a:buFont typeface="Arial"/>
              <a:buChar char="•"/>
            </a:pPr>
            <a:r>
              <a:rPr lang="en-US" sz="2799" dirty="0">
                <a:solidFill>
                  <a:srgbClr val="050A30"/>
                </a:solidFill>
                <a:latin typeface="Gill Sans Light"/>
                <a:ea typeface="Gill Sans Light"/>
                <a:cs typeface="Gill Sans Light"/>
                <a:sym typeface="Gill Sans Light"/>
              </a:rPr>
              <a:t>Time to death follows a log-linear pattern across taxa.</a:t>
            </a:r>
          </a:p>
          <a:p>
            <a:pPr marL="604519" lvl="1" indent="-302260" algn="l">
              <a:lnSpc>
                <a:spcPts val="4199"/>
              </a:lnSpc>
              <a:buFont typeface="Arial"/>
              <a:buChar char="•"/>
            </a:pPr>
            <a:r>
              <a:rPr lang="en-US" sz="2799" dirty="0">
                <a:solidFill>
                  <a:srgbClr val="050A30"/>
                </a:solidFill>
                <a:latin typeface="Gill Sans Light"/>
                <a:ea typeface="Gill Sans Light"/>
                <a:cs typeface="Gill Sans Light"/>
                <a:sym typeface="Gill Sans Light"/>
              </a:rPr>
              <a:t>Create a </a:t>
            </a:r>
            <a:r>
              <a:rPr lang="en-US" sz="2799" b="1" dirty="0">
                <a:solidFill>
                  <a:srgbClr val="050A30"/>
                </a:solidFill>
                <a:latin typeface="Gill Sans Bold"/>
                <a:ea typeface="Gill Sans Bold"/>
                <a:cs typeface="Gill Sans Bold"/>
                <a:sym typeface="Gill Sans Bold"/>
              </a:rPr>
              <a:t>continuous landscape </a:t>
            </a:r>
            <a:r>
              <a:rPr lang="en-US" sz="2799" dirty="0">
                <a:solidFill>
                  <a:srgbClr val="050A30"/>
                </a:solidFill>
                <a:latin typeface="Gill Sans Light"/>
                <a:ea typeface="Gill Sans Light"/>
                <a:cs typeface="Gill Sans Light"/>
                <a:sym typeface="Gill Sans Light"/>
              </a:rPr>
              <a:t>of survival probability </a:t>
            </a:r>
          </a:p>
          <a:p>
            <a:pPr marL="604519" lvl="1" indent="-302260" algn="l">
              <a:lnSpc>
                <a:spcPts val="4199"/>
              </a:lnSpc>
              <a:spcBef>
                <a:spcPct val="0"/>
              </a:spcBef>
              <a:buFont typeface="Arial"/>
              <a:buChar char="•"/>
            </a:pPr>
            <a:r>
              <a:rPr lang="en-US" sz="2799" dirty="0">
                <a:solidFill>
                  <a:srgbClr val="050A30"/>
                </a:solidFill>
                <a:latin typeface="Gill Sans Light"/>
                <a:ea typeface="Gill Sans Light"/>
                <a:cs typeface="Gill Sans Light"/>
                <a:sym typeface="Gill Sans Light"/>
              </a:rPr>
              <a:t>We constructed a TTL for the gorgonian </a:t>
            </a:r>
            <a:r>
              <a:rPr lang="en-US" sz="2799" i="1" dirty="0" err="1">
                <a:solidFill>
                  <a:srgbClr val="050A30"/>
                </a:solidFill>
                <a:latin typeface="Gill Sans Light Italics"/>
                <a:ea typeface="Gill Sans Light Italics"/>
                <a:cs typeface="Gill Sans Light Italics"/>
                <a:sym typeface="Gill Sans Light Italics"/>
              </a:rPr>
              <a:t>Paramuricea</a:t>
            </a:r>
            <a:r>
              <a:rPr lang="en-US" sz="2799" i="1" dirty="0">
                <a:solidFill>
                  <a:srgbClr val="050A30"/>
                </a:solidFill>
                <a:latin typeface="Gill Sans Light Italics"/>
                <a:ea typeface="Gill Sans Light Italics"/>
                <a:cs typeface="Gill Sans Light Italics"/>
                <a:sym typeface="Gill Sans Light Italics"/>
              </a:rPr>
              <a:t> </a:t>
            </a:r>
            <a:r>
              <a:rPr lang="en-US" sz="2799" i="1" dirty="0" err="1">
                <a:solidFill>
                  <a:srgbClr val="050A30"/>
                </a:solidFill>
                <a:latin typeface="Gill Sans Light Italics"/>
                <a:ea typeface="Gill Sans Light Italics"/>
                <a:cs typeface="Gill Sans Light Italics"/>
                <a:sym typeface="Gill Sans Light Italics"/>
              </a:rPr>
              <a:t>clavata</a:t>
            </a:r>
            <a:endParaRPr lang="en-US" sz="2799" i="1" dirty="0">
              <a:solidFill>
                <a:srgbClr val="050A30"/>
              </a:solidFill>
              <a:latin typeface="Gill Sans Light Italics"/>
              <a:ea typeface="Gill Sans Light Italics"/>
              <a:cs typeface="Gill Sans Light Italics"/>
              <a:sym typeface="Gill Sans Light Italics"/>
            </a:endParaRPr>
          </a:p>
          <a:p>
            <a:pPr marL="0" lvl="0" indent="0" algn="l">
              <a:lnSpc>
                <a:spcPts val="4199"/>
              </a:lnSpc>
              <a:spcBef>
                <a:spcPct val="0"/>
              </a:spcBef>
            </a:pPr>
            <a:endParaRPr lang="en-US" sz="2799" i="1" dirty="0">
              <a:solidFill>
                <a:srgbClr val="050A30"/>
              </a:solidFill>
              <a:latin typeface="Gill Sans Light Italics"/>
              <a:ea typeface="Gill Sans Light Italics"/>
              <a:cs typeface="Gill Sans Light Italics"/>
              <a:sym typeface="Gill Sans Light Italics"/>
            </a:endParaRPr>
          </a:p>
          <a:p>
            <a:pPr marL="0" lvl="0" indent="0" algn="l">
              <a:lnSpc>
                <a:spcPts val="4199"/>
              </a:lnSpc>
              <a:spcBef>
                <a:spcPct val="0"/>
              </a:spcBef>
            </a:pPr>
            <a:endParaRPr lang="en-US" sz="2799" i="1" dirty="0">
              <a:solidFill>
                <a:srgbClr val="050A30"/>
              </a:solidFill>
              <a:latin typeface="Gill Sans Light Italics"/>
              <a:ea typeface="Gill Sans Light Italics"/>
              <a:cs typeface="Gill Sans Light Italics"/>
              <a:sym typeface="Gill Sans Light Italics"/>
            </a:endParaRPr>
          </a:p>
          <a:p>
            <a:pPr marL="0" lvl="0" indent="0" algn="l">
              <a:lnSpc>
                <a:spcPts val="4199"/>
              </a:lnSpc>
              <a:spcBef>
                <a:spcPct val="0"/>
              </a:spcBef>
            </a:pPr>
            <a:endParaRPr lang="en-US" sz="2799" i="1" dirty="0">
              <a:solidFill>
                <a:srgbClr val="050A30"/>
              </a:solidFill>
              <a:latin typeface="Gill Sans Light Italics"/>
              <a:ea typeface="Gill Sans Light Italics"/>
              <a:cs typeface="Gill Sans Light Italics"/>
              <a:sym typeface="Gill Sans Light Italics"/>
            </a:endParaRPr>
          </a:p>
        </p:txBody>
      </p:sp>
      <p:sp>
        <p:nvSpPr>
          <p:cNvPr id="6" name="TextBox 6"/>
          <p:cNvSpPr txBox="1"/>
          <p:nvPr/>
        </p:nvSpPr>
        <p:spPr>
          <a:xfrm>
            <a:off x="877577" y="637616"/>
            <a:ext cx="7430375" cy="1419225"/>
          </a:xfrm>
          <a:prstGeom prst="rect">
            <a:avLst/>
          </a:prstGeom>
        </p:spPr>
        <p:txBody>
          <a:bodyPr lIns="0" tIns="0" rIns="0" bIns="0" rtlCol="0" anchor="t">
            <a:spAutoFit/>
          </a:bodyPr>
          <a:lstStyle/>
          <a:p>
            <a:pPr marL="0" lvl="0" indent="0" algn="l">
              <a:lnSpc>
                <a:spcPts val="5280"/>
              </a:lnSpc>
              <a:spcBef>
                <a:spcPct val="0"/>
              </a:spcBef>
            </a:pPr>
            <a:r>
              <a:rPr lang="en-US" sz="4400" b="1">
                <a:solidFill>
                  <a:srgbClr val="050A30"/>
                </a:solidFill>
                <a:latin typeface="Gill Sans Ultra-Bold"/>
                <a:ea typeface="Gill Sans Ultra-Bold"/>
                <a:cs typeface="Gill Sans Ultra-Bold"/>
                <a:sym typeface="Gill Sans Ultra-Bold"/>
              </a:rPr>
              <a:t>A Biological Approach: </a:t>
            </a:r>
            <a:r>
              <a:rPr lang="en-US" sz="4400">
                <a:solidFill>
                  <a:srgbClr val="050A30"/>
                </a:solidFill>
                <a:latin typeface="Gill Sans Light"/>
                <a:ea typeface="Gill Sans Light"/>
                <a:cs typeface="Gill Sans Light"/>
                <a:sym typeface="Gill Sans Light"/>
              </a:rPr>
              <a:t>Thermal Tolerance Landscapes</a:t>
            </a:r>
          </a:p>
        </p:txBody>
      </p:sp>
      <p:sp>
        <p:nvSpPr>
          <p:cNvPr id="7" name="TextBox 7"/>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050A30"/>
                </a:solidFill>
                <a:latin typeface="Gill Sans Ultra-Bold"/>
                <a:ea typeface="Gill Sans Ultra-Bold"/>
                <a:cs typeface="Gill Sans Ultra-Bold"/>
                <a:sym typeface="Gill Sans Ultra-Bold"/>
              </a:rPr>
              <a:t>7</a:t>
            </a:r>
          </a:p>
        </p:txBody>
      </p:sp>
      <p:sp>
        <p:nvSpPr>
          <p:cNvPr id="8" name="TextBox 8"/>
          <p:cNvSpPr txBox="1"/>
          <p:nvPr/>
        </p:nvSpPr>
        <p:spPr>
          <a:xfrm>
            <a:off x="1143000" y="8635365"/>
            <a:ext cx="4280743" cy="714939"/>
          </a:xfrm>
          <a:prstGeom prst="rect">
            <a:avLst/>
          </a:prstGeom>
        </p:spPr>
        <p:txBody>
          <a:bodyPr lIns="0" tIns="0" rIns="0" bIns="0" rtlCol="0" anchor="t">
            <a:spAutoFit/>
          </a:bodyPr>
          <a:lstStyle/>
          <a:p>
            <a:pPr algn="ctr">
              <a:lnSpc>
                <a:spcPts val="2940"/>
              </a:lnSpc>
              <a:spcBef>
                <a:spcPct val="0"/>
              </a:spcBef>
            </a:pPr>
            <a:r>
              <a:rPr lang="en-US" sz="2100" dirty="0">
                <a:solidFill>
                  <a:srgbClr val="050A30"/>
                </a:solidFill>
                <a:latin typeface="Gill Sans Light"/>
                <a:ea typeface="Gill Sans Light"/>
                <a:cs typeface="Gill Sans Light"/>
                <a:sym typeface="Gill Sans Light"/>
              </a:rPr>
              <a:t>Rezende et al. 2014, </a:t>
            </a:r>
            <a:r>
              <a:rPr lang="en-US" sz="2100" dirty="0" err="1">
                <a:solidFill>
                  <a:srgbClr val="050A30"/>
                </a:solidFill>
                <a:latin typeface="Gill Sans Light"/>
                <a:ea typeface="Gill Sans Light"/>
                <a:cs typeface="Gill Sans Light"/>
                <a:sym typeface="Gill Sans Light"/>
              </a:rPr>
              <a:t>Pairaud</a:t>
            </a:r>
            <a:r>
              <a:rPr lang="en-US" sz="2100" dirty="0">
                <a:solidFill>
                  <a:srgbClr val="050A30"/>
                </a:solidFill>
                <a:latin typeface="Gill Sans Light"/>
                <a:ea typeface="Gill Sans Light"/>
                <a:cs typeface="Gill Sans Light"/>
                <a:sym typeface="Gill Sans Light"/>
              </a:rPr>
              <a:t> et al. 2014, Gomez-Gras et al. 2021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a:off x="248412" y="276225"/>
            <a:ext cx="7092667" cy="2085975"/>
          </a:xfrm>
          <a:prstGeom prst="rect">
            <a:avLst/>
          </a:prstGeom>
        </p:spPr>
        <p:txBody>
          <a:bodyPr lIns="0" tIns="0" rIns="0" bIns="0" rtlCol="0" anchor="t">
            <a:spAutoFit/>
          </a:bodyPr>
          <a:lstStyle/>
          <a:p>
            <a:pPr algn="l">
              <a:lnSpc>
                <a:spcPts val="5280"/>
              </a:lnSpc>
            </a:pPr>
            <a:r>
              <a:rPr lang="en-US" sz="4400" b="1">
                <a:solidFill>
                  <a:srgbClr val="050A30"/>
                </a:solidFill>
                <a:latin typeface="Gill Sans Ultra-Bold"/>
                <a:ea typeface="Gill Sans Ultra-Bold"/>
                <a:cs typeface="Gill Sans Ultra-Bold"/>
                <a:sym typeface="Gill Sans Ultra-Bold"/>
              </a:rPr>
              <a:t>A Biological </a:t>
            </a:r>
          </a:p>
          <a:p>
            <a:pPr algn="l">
              <a:lnSpc>
                <a:spcPts val="5280"/>
              </a:lnSpc>
            </a:pPr>
            <a:r>
              <a:rPr lang="en-US" sz="4400" b="1">
                <a:solidFill>
                  <a:srgbClr val="050A30"/>
                </a:solidFill>
                <a:latin typeface="Gill Sans Ultra-Bold"/>
                <a:ea typeface="Gill Sans Ultra-Bold"/>
                <a:cs typeface="Gill Sans Ultra-Bold"/>
                <a:sym typeface="Gill Sans Ultra-Bold"/>
              </a:rPr>
              <a:t>Approach: </a:t>
            </a:r>
            <a:r>
              <a:rPr lang="en-US" sz="4400">
                <a:solidFill>
                  <a:srgbClr val="050A30"/>
                </a:solidFill>
                <a:latin typeface="Gill Sans Light"/>
                <a:ea typeface="Gill Sans Light"/>
                <a:cs typeface="Gill Sans Light"/>
                <a:sym typeface="Gill Sans Light"/>
              </a:rPr>
              <a:t>From </a:t>
            </a:r>
          </a:p>
          <a:p>
            <a:pPr marL="0" lvl="0" indent="0" algn="l">
              <a:lnSpc>
                <a:spcPts val="5280"/>
              </a:lnSpc>
              <a:spcBef>
                <a:spcPct val="0"/>
              </a:spcBef>
            </a:pPr>
            <a:r>
              <a:rPr lang="en-US" sz="4400">
                <a:solidFill>
                  <a:srgbClr val="050A30"/>
                </a:solidFill>
                <a:latin typeface="Gill Sans Light"/>
                <a:ea typeface="Gill Sans Light"/>
                <a:cs typeface="Gill Sans Light"/>
                <a:sym typeface="Gill Sans Light"/>
              </a:rPr>
              <a:t>Model to Prediction</a:t>
            </a:r>
          </a:p>
        </p:txBody>
      </p:sp>
      <p:sp>
        <p:nvSpPr>
          <p:cNvPr id="3" name="TextBox 3"/>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050A30"/>
                </a:solidFill>
                <a:latin typeface="Gill Sans Ultra-Bold"/>
                <a:ea typeface="Gill Sans Ultra-Bold"/>
                <a:cs typeface="Gill Sans Ultra-Bold"/>
                <a:sym typeface="Gill Sans Ultra-Bold"/>
              </a:rPr>
              <a:t>8</a:t>
            </a:r>
          </a:p>
        </p:txBody>
      </p:sp>
      <p:sp>
        <p:nvSpPr>
          <p:cNvPr id="4" name="Freeform 4"/>
          <p:cNvSpPr/>
          <p:nvPr/>
        </p:nvSpPr>
        <p:spPr>
          <a:xfrm>
            <a:off x="4320933" y="1628008"/>
            <a:ext cx="9646135" cy="8528791"/>
          </a:xfrm>
          <a:custGeom>
            <a:avLst/>
            <a:gdLst/>
            <a:ahLst/>
            <a:cxnLst/>
            <a:rect l="l" t="t" r="r" b="b"/>
            <a:pathLst>
              <a:path w="9646135" h="8528791">
                <a:moveTo>
                  <a:pt x="0" y="0"/>
                </a:moveTo>
                <a:lnTo>
                  <a:pt x="9646134" y="0"/>
                </a:lnTo>
                <a:lnTo>
                  <a:pt x="9646134" y="8528791"/>
                </a:lnTo>
                <a:lnTo>
                  <a:pt x="0" y="8528791"/>
                </a:lnTo>
                <a:lnTo>
                  <a:pt x="0" y="0"/>
                </a:lnTo>
                <a:close/>
              </a:path>
            </a:pathLst>
          </a:custGeom>
          <a:blipFill>
            <a:blip r:embed="rId3"/>
            <a:stretch>
              <a:fillRect/>
            </a:stretch>
          </a:blipFill>
        </p:spPr>
        <p:txBody>
          <a:bodyPr/>
          <a:lstStyle/>
          <a:p>
            <a:endParaRPr lang="en-US"/>
          </a:p>
        </p:txBody>
      </p:sp>
      <p:sp>
        <p:nvSpPr>
          <p:cNvPr id="5" name="Freeform 5"/>
          <p:cNvSpPr/>
          <p:nvPr/>
        </p:nvSpPr>
        <p:spPr>
          <a:xfrm>
            <a:off x="5076883" y="130201"/>
            <a:ext cx="1336337" cy="1273696"/>
          </a:xfrm>
          <a:custGeom>
            <a:avLst/>
            <a:gdLst/>
            <a:ahLst/>
            <a:cxnLst/>
            <a:rect l="l" t="t" r="r" b="b"/>
            <a:pathLst>
              <a:path w="1336337" h="1273696">
                <a:moveTo>
                  <a:pt x="0" y="0"/>
                </a:moveTo>
                <a:lnTo>
                  <a:pt x="1336336" y="0"/>
                </a:lnTo>
                <a:lnTo>
                  <a:pt x="1336336" y="1273696"/>
                </a:lnTo>
                <a:lnTo>
                  <a:pt x="0" y="1273696"/>
                </a:lnTo>
                <a:lnTo>
                  <a:pt x="0" y="0"/>
                </a:lnTo>
                <a:close/>
              </a:path>
            </a:pathLst>
          </a:custGeom>
          <a:blipFill>
            <a:blip r:embed="rId4"/>
            <a:stretch>
              <a:fillRect l="-89020" t="-65864" r="-59438" b="-75805"/>
            </a:stretch>
          </a:blipFill>
        </p:spPr>
        <p:txBody>
          <a:bodyPr/>
          <a:lstStyle/>
          <a:p>
            <a:endParaRPr lang="en-US"/>
          </a:p>
        </p:txBody>
      </p:sp>
      <p:sp>
        <p:nvSpPr>
          <p:cNvPr id="6" name="Freeform 6"/>
          <p:cNvSpPr/>
          <p:nvPr/>
        </p:nvSpPr>
        <p:spPr>
          <a:xfrm>
            <a:off x="6695309" y="436808"/>
            <a:ext cx="967089" cy="967089"/>
          </a:xfrm>
          <a:custGeom>
            <a:avLst/>
            <a:gdLst/>
            <a:ahLst/>
            <a:cxnLst/>
            <a:rect l="l" t="t" r="r" b="b"/>
            <a:pathLst>
              <a:path w="967089" h="967089">
                <a:moveTo>
                  <a:pt x="0" y="0"/>
                </a:moveTo>
                <a:lnTo>
                  <a:pt x="967089" y="0"/>
                </a:lnTo>
                <a:lnTo>
                  <a:pt x="967089" y="967089"/>
                </a:lnTo>
                <a:lnTo>
                  <a:pt x="0" y="9670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0324498" y="346339"/>
            <a:ext cx="1746267" cy="1309700"/>
          </a:xfrm>
          <a:custGeom>
            <a:avLst/>
            <a:gdLst/>
            <a:ahLst/>
            <a:cxnLst/>
            <a:rect l="l" t="t" r="r" b="b"/>
            <a:pathLst>
              <a:path w="1746267" h="1309700">
                <a:moveTo>
                  <a:pt x="0" y="0"/>
                </a:moveTo>
                <a:lnTo>
                  <a:pt x="1746267" y="0"/>
                </a:lnTo>
                <a:lnTo>
                  <a:pt x="1746267" y="1309700"/>
                </a:lnTo>
                <a:lnTo>
                  <a:pt x="0" y="130970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028700" y="8835396"/>
            <a:ext cx="5532090" cy="409575"/>
          </a:xfrm>
          <a:prstGeom prst="rect">
            <a:avLst/>
          </a:prstGeom>
        </p:spPr>
        <p:txBody>
          <a:bodyPr lIns="0" tIns="0" rIns="0" bIns="0" rtlCol="0" anchor="t">
            <a:spAutoFit/>
          </a:bodyPr>
          <a:lstStyle/>
          <a:p>
            <a:pPr algn="l">
              <a:lnSpc>
                <a:spcPts val="3000"/>
              </a:lnSpc>
            </a:pPr>
            <a:r>
              <a:rPr lang="en-US" sz="2000">
                <a:solidFill>
                  <a:srgbClr val="050A30"/>
                </a:solidFill>
                <a:latin typeface="Gill Sans Light"/>
                <a:ea typeface="Gill Sans Light"/>
                <a:cs typeface="Gill Sans Light"/>
                <a:sym typeface="Gill Sans Light"/>
              </a:rPr>
              <a:t>Rezende et al. 2020, Villeneuve and White 2024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A5679"/>
        </a:solidFill>
        <a:effectLst/>
      </p:bgPr>
    </p:bg>
    <p:spTree>
      <p:nvGrpSpPr>
        <p:cNvPr id="1" name=""/>
        <p:cNvGrpSpPr/>
        <p:nvPr/>
      </p:nvGrpSpPr>
      <p:grpSpPr>
        <a:xfrm>
          <a:off x="0" y="0"/>
          <a:ext cx="0" cy="0"/>
          <a:chOff x="0" y="0"/>
          <a:chExt cx="0" cy="0"/>
        </a:xfrm>
      </p:grpSpPr>
      <p:grpSp>
        <p:nvGrpSpPr>
          <p:cNvPr id="2" name="Group 2"/>
          <p:cNvGrpSpPr/>
          <p:nvPr/>
        </p:nvGrpSpPr>
        <p:grpSpPr>
          <a:xfrm>
            <a:off x="7788453" y="4449739"/>
            <a:ext cx="8738565" cy="1387521"/>
            <a:chOff x="0" y="0"/>
            <a:chExt cx="11651420" cy="1850028"/>
          </a:xfrm>
        </p:grpSpPr>
        <p:grpSp>
          <p:nvGrpSpPr>
            <p:cNvPr id="3" name="Group 3"/>
            <p:cNvGrpSpPr/>
            <p:nvPr/>
          </p:nvGrpSpPr>
          <p:grpSpPr>
            <a:xfrm>
              <a:off x="0" y="0"/>
              <a:ext cx="1029332" cy="102933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866"/>
              </a:solidFill>
            </p:spPr>
            <p:txBody>
              <a:bodyPr/>
              <a:lstStyle/>
              <a:p>
                <a:endParaRPr lang="en-US"/>
              </a:p>
            </p:txBody>
          </p:sp>
        </p:grpSp>
        <p:sp>
          <p:nvSpPr>
            <p:cNvPr id="5" name="TextBox 5"/>
            <p:cNvSpPr txBox="1"/>
            <p:nvPr/>
          </p:nvSpPr>
          <p:spPr>
            <a:xfrm>
              <a:off x="1887756" y="-189803"/>
              <a:ext cx="9763664" cy="2039831"/>
            </a:xfrm>
            <a:prstGeom prst="rect">
              <a:avLst/>
            </a:prstGeom>
          </p:spPr>
          <p:txBody>
            <a:bodyPr lIns="0" tIns="0" rIns="0" bIns="0" rtlCol="0" anchor="t">
              <a:spAutoFit/>
            </a:bodyPr>
            <a:lstStyle/>
            <a:p>
              <a:pPr algn="l">
                <a:lnSpc>
                  <a:spcPts val="6400"/>
                </a:lnSpc>
              </a:pPr>
              <a:r>
                <a:rPr lang="en-US" sz="3200" b="1">
                  <a:solidFill>
                    <a:srgbClr val="FFC866"/>
                  </a:solidFill>
                  <a:latin typeface="Gill Sans Bold"/>
                  <a:ea typeface="Gill Sans Bold"/>
                  <a:cs typeface="Gill Sans Bold"/>
                  <a:sym typeface="Gill Sans Bold"/>
                </a:rPr>
                <a:t>Does </a:t>
              </a:r>
              <a:r>
                <a:rPr lang="en-US" sz="3200" b="1" i="1">
                  <a:solidFill>
                    <a:srgbClr val="FFC866"/>
                  </a:solidFill>
                  <a:latin typeface="Gill Sans Bold Italics"/>
                  <a:ea typeface="Gill Sans Bold Italics"/>
                  <a:cs typeface="Gill Sans Bold Italics"/>
                  <a:sym typeface="Gill Sans Bold Italics"/>
                </a:rPr>
                <a:t>P. clavata </a:t>
              </a:r>
              <a:r>
                <a:rPr lang="en-US" sz="3200" b="1">
                  <a:solidFill>
                    <a:srgbClr val="FFC866"/>
                  </a:solidFill>
                  <a:latin typeface="Gill Sans Bold"/>
                  <a:ea typeface="Gill Sans Bold"/>
                  <a:cs typeface="Gill Sans Bold"/>
                  <a:sym typeface="Gill Sans Bold"/>
                </a:rPr>
                <a:t>mass mortality severity follow MHW severity?</a:t>
              </a:r>
            </a:p>
          </p:txBody>
        </p:sp>
        <p:sp>
          <p:nvSpPr>
            <p:cNvPr id="6" name="TextBox 6"/>
            <p:cNvSpPr txBox="1"/>
            <p:nvPr/>
          </p:nvSpPr>
          <p:spPr>
            <a:xfrm>
              <a:off x="151192" y="-48833"/>
              <a:ext cx="726948" cy="926973"/>
            </a:xfrm>
            <a:prstGeom prst="rect">
              <a:avLst/>
            </a:prstGeom>
          </p:spPr>
          <p:txBody>
            <a:bodyPr lIns="0" tIns="0" rIns="0" bIns="0" rtlCol="0" anchor="t">
              <a:spAutoFit/>
            </a:bodyPr>
            <a:lstStyle/>
            <a:p>
              <a:pPr algn="ctr">
                <a:lnSpc>
                  <a:spcPts val="5652"/>
                </a:lnSpc>
              </a:pPr>
              <a:r>
                <a:rPr lang="en-US" sz="3600" b="1">
                  <a:solidFill>
                    <a:srgbClr val="2D0000"/>
                  </a:solidFill>
                  <a:latin typeface="Gill Sans Bold"/>
                  <a:ea typeface="Gill Sans Bold"/>
                  <a:cs typeface="Gill Sans Bold"/>
                  <a:sym typeface="Gill Sans Bold"/>
                </a:rPr>
                <a:t>1</a:t>
              </a:r>
            </a:p>
          </p:txBody>
        </p:sp>
      </p:grpSp>
      <p:sp>
        <p:nvSpPr>
          <p:cNvPr id="7" name="TextBox 7"/>
          <p:cNvSpPr txBox="1"/>
          <p:nvPr/>
        </p:nvSpPr>
        <p:spPr>
          <a:xfrm>
            <a:off x="7788453" y="2438456"/>
            <a:ext cx="8330936" cy="1419225"/>
          </a:xfrm>
          <a:prstGeom prst="rect">
            <a:avLst/>
          </a:prstGeom>
        </p:spPr>
        <p:txBody>
          <a:bodyPr lIns="0" tIns="0" rIns="0" bIns="0" rtlCol="0" anchor="t">
            <a:spAutoFit/>
          </a:bodyPr>
          <a:lstStyle/>
          <a:p>
            <a:pPr marL="0" lvl="0" indent="0" algn="l">
              <a:lnSpc>
                <a:spcPts val="5280"/>
              </a:lnSpc>
              <a:spcBef>
                <a:spcPct val="0"/>
              </a:spcBef>
            </a:pPr>
            <a:r>
              <a:rPr lang="en-US" sz="4400" b="1">
                <a:solidFill>
                  <a:srgbClr val="FFC866"/>
                </a:solidFill>
                <a:latin typeface="Gill Sans Bold"/>
                <a:ea typeface="Gill Sans Bold"/>
                <a:cs typeface="Gill Sans Bold"/>
                <a:sym typeface="Gill Sans Bold"/>
              </a:rPr>
              <a:t>Case Study: </a:t>
            </a:r>
            <a:r>
              <a:rPr lang="en-US" sz="4400" b="1" i="1">
                <a:solidFill>
                  <a:srgbClr val="FFC866"/>
                </a:solidFill>
                <a:latin typeface="Gill Sans Bold Italics"/>
                <a:ea typeface="Gill Sans Bold Italics"/>
                <a:cs typeface="Gill Sans Bold Italics"/>
                <a:sym typeface="Gill Sans Bold Italics"/>
              </a:rPr>
              <a:t>Paramuricea clavata </a:t>
            </a:r>
            <a:r>
              <a:rPr lang="en-US" sz="4400" b="1">
                <a:solidFill>
                  <a:srgbClr val="FFC866"/>
                </a:solidFill>
                <a:latin typeface="Gill Sans Bold"/>
                <a:ea typeface="Gill Sans Bold"/>
                <a:cs typeface="Gill Sans Bold"/>
                <a:sym typeface="Gill Sans Bold"/>
              </a:rPr>
              <a:t>in the western Mediterannean</a:t>
            </a:r>
          </a:p>
        </p:txBody>
      </p:sp>
      <p:sp>
        <p:nvSpPr>
          <p:cNvPr id="8" name="TextBox 8"/>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FFC866"/>
                </a:solidFill>
                <a:latin typeface="Gill Sans Ultra-Bold"/>
                <a:ea typeface="Gill Sans Ultra-Bold"/>
                <a:cs typeface="Gill Sans Ultra-Bold"/>
                <a:sym typeface="Gill Sans Ultra-Bold"/>
              </a:rPr>
              <a:t>9</a:t>
            </a:r>
          </a:p>
        </p:txBody>
      </p:sp>
      <p:sp>
        <p:nvSpPr>
          <p:cNvPr id="9" name="Freeform 9"/>
          <p:cNvSpPr/>
          <p:nvPr/>
        </p:nvSpPr>
        <p:spPr>
          <a:xfrm>
            <a:off x="0" y="0"/>
            <a:ext cx="7287321" cy="10932177"/>
          </a:xfrm>
          <a:custGeom>
            <a:avLst/>
            <a:gdLst/>
            <a:ahLst/>
            <a:cxnLst/>
            <a:rect l="l" t="t" r="r" b="b"/>
            <a:pathLst>
              <a:path w="7287321" h="10932177">
                <a:moveTo>
                  <a:pt x="0" y="0"/>
                </a:moveTo>
                <a:lnTo>
                  <a:pt x="7287321" y="0"/>
                </a:lnTo>
                <a:lnTo>
                  <a:pt x="7287321" y="10932177"/>
                </a:lnTo>
                <a:lnTo>
                  <a:pt x="0" y="10932177"/>
                </a:lnTo>
                <a:lnTo>
                  <a:pt x="0" y="0"/>
                </a:lnTo>
                <a:close/>
              </a:path>
            </a:pathLst>
          </a:custGeom>
          <a:blipFill>
            <a:blip r:embed="rId2"/>
            <a:stretch>
              <a:fillRect r="-100021"/>
            </a:stretch>
          </a:blipFill>
        </p:spPr>
        <p:txBody>
          <a:bodyPr/>
          <a:lstStyle/>
          <a:p>
            <a:endParaRPr lang="en-US"/>
          </a:p>
        </p:txBody>
      </p:sp>
      <p:grpSp>
        <p:nvGrpSpPr>
          <p:cNvPr id="10" name="Group 10"/>
          <p:cNvGrpSpPr/>
          <p:nvPr/>
        </p:nvGrpSpPr>
        <p:grpSpPr>
          <a:xfrm>
            <a:off x="7788453" y="6429318"/>
            <a:ext cx="8738565" cy="1529874"/>
            <a:chOff x="0" y="-138433"/>
            <a:chExt cx="11651420" cy="2039831"/>
          </a:xfrm>
        </p:grpSpPr>
        <p:grpSp>
          <p:nvGrpSpPr>
            <p:cNvPr id="11" name="Group 11"/>
            <p:cNvGrpSpPr/>
            <p:nvPr/>
          </p:nvGrpSpPr>
          <p:grpSpPr>
            <a:xfrm>
              <a:off x="0" y="0"/>
              <a:ext cx="1029332" cy="102933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866"/>
              </a:solidFill>
            </p:spPr>
            <p:txBody>
              <a:bodyPr/>
              <a:lstStyle/>
              <a:p>
                <a:endParaRPr lang="en-US"/>
              </a:p>
            </p:txBody>
          </p:sp>
        </p:grpSp>
        <p:sp>
          <p:nvSpPr>
            <p:cNvPr id="13" name="TextBox 13"/>
            <p:cNvSpPr txBox="1"/>
            <p:nvPr/>
          </p:nvSpPr>
          <p:spPr>
            <a:xfrm>
              <a:off x="1887756" y="-138433"/>
              <a:ext cx="9763664" cy="2039831"/>
            </a:xfrm>
            <a:prstGeom prst="rect">
              <a:avLst/>
            </a:prstGeom>
          </p:spPr>
          <p:txBody>
            <a:bodyPr lIns="0" tIns="0" rIns="0" bIns="0" rtlCol="0" anchor="t">
              <a:spAutoFit/>
            </a:bodyPr>
            <a:lstStyle/>
            <a:p>
              <a:pPr marL="0" lvl="1" indent="0" algn="l">
                <a:lnSpc>
                  <a:spcPts val="6400"/>
                </a:lnSpc>
                <a:spcBef>
                  <a:spcPct val="0"/>
                </a:spcBef>
              </a:pPr>
              <a:r>
                <a:rPr lang="en-US" sz="3200" b="1" dirty="0">
                  <a:solidFill>
                    <a:srgbClr val="FFC866"/>
                  </a:solidFill>
                  <a:latin typeface="Gill Sans Bold"/>
                  <a:ea typeface="Gill Sans Bold"/>
                  <a:cs typeface="Gill Sans Bold"/>
                  <a:sym typeface="Gill Sans Bold"/>
                </a:rPr>
                <a:t>Are forecasts made by thermal tolerance landscapes accurate?</a:t>
              </a:r>
            </a:p>
          </p:txBody>
        </p:sp>
        <p:sp>
          <p:nvSpPr>
            <p:cNvPr id="14" name="TextBox 14"/>
            <p:cNvSpPr txBox="1"/>
            <p:nvPr/>
          </p:nvSpPr>
          <p:spPr>
            <a:xfrm>
              <a:off x="151192" y="-24133"/>
              <a:ext cx="726948" cy="926973"/>
            </a:xfrm>
            <a:prstGeom prst="rect">
              <a:avLst/>
            </a:prstGeom>
          </p:spPr>
          <p:txBody>
            <a:bodyPr lIns="0" tIns="0" rIns="0" bIns="0" rtlCol="0" anchor="t">
              <a:spAutoFit/>
            </a:bodyPr>
            <a:lstStyle/>
            <a:p>
              <a:pPr algn="ctr">
                <a:lnSpc>
                  <a:spcPts val="5652"/>
                </a:lnSpc>
              </a:pPr>
              <a:r>
                <a:rPr lang="en-US" sz="3600" b="1">
                  <a:solidFill>
                    <a:srgbClr val="2D0000"/>
                  </a:solidFill>
                  <a:latin typeface="Gill Sans Bold"/>
                  <a:ea typeface="Gill Sans Bold"/>
                  <a:cs typeface="Gill Sans Bold"/>
                  <a:sym typeface="Gill Sans Bold"/>
                </a:rPr>
                <a:t>2</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2239"/>
              </a:lnSpc>
              <a:spcBef>
                <a:spcPct val="0"/>
              </a:spcBef>
            </a:pPr>
            <a:r>
              <a:rPr lang="en-US" sz="1599" b="1">
                <a:solidFill>
                  <a:srgbClr val="050A30"/>
                </a:solidFill>
                <a:latin typeface="Gill Sans Ultra-Bold"/>
                <a:ea typeface="Gill Sans Ultra-Bold"/>
                <a:cs typeface="Gill Sans Ultra-Bold"/>
                <a:sym typeface="Gill Sans Ultra-Bold"/>
              </a:rPr>
              <a:t>10</a:t>
            </a:r>
          </a:p>
        </p:txBody>
      </p:sp>
      <p:sp>
        <p:nvSpPr>
          <p:cNvPr id="3" name="Freeform 3"/>
          <p:cNvSpPr/>
          <p:nvPr/>
        </p:nvSpPr>
        <p:spPr>
          <a:xfrm>
            <a:off x="180734" y="0"/>
            <a:ext cx="10889115" cy="10287000"/>
          </a:xfrm>
          <a:custGeom>
            <a:avLst/>
            <a:gdLst/>
            <a:ahLst/>
            <a:cxnLst/>
            <a:rect l="l" t="t" r="r" b="b"/>
            <a:pathLst>
              <a:path w="10889115" h="10287000">
                <a:moveTo>
                  <a:pt x="0" y="0"/>
                </a:moveTo>
                <a:lnTo>
                  <a:pt x="10889116" y="0"/>
                </a:lnTo>
                <a:lnTo>
                  <a:pt x="10889116" y="10287000"/>
                </a:lnTo>
                <a:lnTo>
                  <a:pt x="0" y="10287000"/>
                </a:lnTo>
                <a:lnTo>
                  <a:pt x="0" y="0"/>
                </a:lnTo>
                <a:close/>
              </a:path>
            </a:pathLst>
          </a:custGeom>
          <a:blipFill>
            <a:blip r:embed="rId2">
              <a:alphaModFix amt="31999"/>
            </a:blip>
            <a:stretch>
              <a:fillRect t="-30191" b="-30191"/>
            </a:stretch>
          </a:blipFill>
        </p:spPr>
        <p:txBody>
          <a:bodyPr/>
          <a:lstStyle/>
          <a:p>
            <a:endParaRPr lang="en-US"/>
          </a:p>
        </p:txBody>
      </p:sp>
      <p:sp>
        <p:nvSpPr>
          <p:cNvPr id="4" name="Freeform 4"/>
          <p:cNvSpPr/>
          <p:nvPr/>
        </p:nvSpPr>
        <p:spPr>
          <a:xfrm>
            <a:off x="2558804" y="5899285"/>
            <a:ext cx="6162947" cy="4622210"/>
          </a:xfrm>
          <a:custGeom>
            <a:avLst/>
            <a:gdLst/>
            <a:ahLst/>
            <a:cxnLst/>
            <a:rect l="l" t="t" r="r" b="b"/>
            <a:pathLst>
              <a:path w="6162947" h="4622210">
                <a:moveTo>
                  <a:pt x="0" y="0"/>
                </a:moveTo>
                <a:lnTo>
                  <a:pt x="6162947" y="0"/>
                </a:lnTo>
                <a:lnTo>
                  <a:pt x="6162947" y="4622210"/>
                </a:lnTo>
                <a:lnTo>
                  <a:pt x="0" y="4622210"/>
                </a:lnTo>
                <a:lnTo>
                  <a:pt x="0" y="0"/>
                </a:lnTo>
                <a:close/>
              </a:path>
            </a:pathLst>
          </a:custGeom>
          <a:blipFill>
            <a:blip r:embed="rId3"/>
            <a:stretch>
              <a:fillRect/>
            </a:stretch>
          </a:blipFill>
        </p:spPr>
        <p:txBody>
          <a:bodyPr/>
          <a:lstStyle/>
          <a:p>
            <a:endParaRPr lang="en-US"/>
          </a:p>
        </p:txBody>
      </p:sp>
      <p:sp>
        <p:nvSpPr>
          <p:cNvPr id="5" name="Freeform 5"/>
          <p:cNvSpPr/>
          <p:nvPr/>
        </p:nvSpPr>
        <p:spPr>
          <a:xfrm>
            <a:off x="1842287" y="-265753"/>
            <a:ext cx="7935600" cy="5290400"/>
          </a:xfrm>
          <a:custGeom>
            <a:avLst/>
            <a:gdLst/>
            <a:ahLst/>
            <a:cxnLst/>
            <a:rect l="l" t="t" r="r" b="b"/>
            <a:pathLst>
              <a:path w="7935600" h="5290400">
                <a:moveTo>
                  <a:pt x="0" y="0"/>
                </a:moveTo>
                <a:lnTo>
                  <a:pt x="7935601" y="0"/>
                </a:lnTo>
                <a:lnTo>
                  <a:pt x="7935601" y="5290400"/>
                </a:lnTo>
                <a:lnTo>
                  <a:pt x="0" y="5290400"/>
                </a:lnTo>
                <a:lnTo>
                  <a:pt x="0" y="0"/>
                </a:lnTo>
                <a:close/>
              </a:path>
            </a:pathLst>
          </a:custGeom>
          <a:blipFill>
            <a:blip r:embed="rId4"/>
            <a:stretch>
              <a:fillRect/>
            </a:stretch>
          </a:blipFill>
        </p:spPr>
        <p:txBody>
          <a:bodyPr/>
          <a:lstStyle/>
          <a:p>
            <a:endParaRPr lang="en-US"/>
          </a:p>
        </p:txBody>
      </p:sp>
      <p:sp>
        <p:nvSpPr>
          <p:cNvPr id="6" name="AutoShape 6"/>
          <p:cNvSpPr/>
          <p:nvPr/>
        </p:nvSpPr>
        <p:spPr>
          <a:xfrm flipH="1">
            <a:off x="9747402" y="2379447"/>
            <a:ext cx="30485" cy="1140293"/>
          </a:xfrm>
          <a:prstGeom prst="line">
            <a:avLst/>
          </a:prstGeom>
          <a:ln w="133350" cap="flat">
            <a:solidFill>
              <a:srgbClr val="000000"/>
            </a:solidFill>
            <a:prstDash val="solid"/>
            <a:headEnd type="none" w="sm" len="sm"/>
            <a:tailEnd type="triangle" w="lg" len="med"/>
          </a:ln>
        </p:spPr>
        <p:txBody>
          <a:bodyPr/>
          <a:lstStyle/>
          <a:p>
            <a:endParaRPr lang="en-US"/>
          </a:p>
        </p:txBody>
      </p:sp>
      <p:sp>
        <p:nvSpPr>
          <p:cNvPr id="7" name="Freeform 7"/>
          <p:cNvSpPr/>
          <p:nvPr/>
        </p:nvSpPr>
        <p:spPr>
          <a:xfrm>
            <a:off x="8568498" y="3568885"/>
            <a:ext cx="2183643" cy="1455762"/>
          </a:xfrm>
          <a:custGeom>
            <a:avLst/>
            <a:gdLst/>
            <a:ahLst/>
            <a:cxnLst/>
            <a:rect l="l" t="t" r="r" b="b"/>
            <a:pathLst>
              <a:path w="2183643" h="1455762">
                <a:moveTo>
                  <a:pt x="0" y="0"/>
                </a:moveTo>
                <a:lnTo>
                  <a:pt x="2183643" y="0"/>
                </a:lnTo>
                <a:lnTo>
                  <a:pt x="2183643" y="1455762"/>
                </a:lnTo>
                <a:lnTo>
                  <a:pt x="0" y="1455762"/>
                </a:lnTo>
                <a:lnTo>
                  <a:pt x="0" y="0"/>
                </a:lnTo>
                <a:close/>
              </a:path>
            </a:pathLst>
          </a:custGeom>
          <a:blipFill>
            <a:blip r:embed="rId5"/>
            <a:stretch>
              <a:fillRect/>
            </a:stretch>
          </a:blipFill>
        </p:spPr>
        <p:txBody>
          <a:bodyPr/>
          <a:lstStyle/>
          <a:p>
            <a:endParaRPr lang="en-US"/>
          </a:p>
        </p:txBody>
      </p:sp>
      <p:sp>
        <p:nvSpPr>
          <p:cNvPr id="8" name="Freeform 8"/>
          <p:cNvSpPr/>
          <p:nvPr/>
        </p:nvSpPr>
        <p:spPr>
          <a:xfrm>
            <a:off x="457805" y="3881266"/>
            <a:ext cx="2071027" cy="831000"/>
          </a:xfrm>
          <a:custGeom>
            <a:avLst/>
            <a:gdLst/>
            <a:ahLst/>
            <a:cxnLst/>
            <a:rect l="l" t="t" r="r" b="b"/>
            <a:pathLst>
              <a:path w="2071027" h="831000">
                <a:moveTo>
                  <a:pt x="0" y="0"/>
                </a:moveTo>
                <a:lnTo>
                  <a:pt x="2071028" y="0"/>
                </a:lnTo>
                <a:lnTo>
                  <a:pt x="2071028" y="831000"/>
                </a:lnTo>
                <a:lnTo>
                  <a:pt x="0" y="83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1296650" y="573336"/>
            <a:ext cx="6391219" cy="2252599"/>
          </a:xfrm>
          <a:prstGeom prst="rect">
            <a:avLst/>
          </a:prstGeom>
        </p:spPr>
        <p:txBody>
          <a:bodyPr lIns="0" tIns="0" rIns="0" bIns="0" rtlCol="0" anchor="t">
            <a:spAutoFit/>
          </a:bodyPr>
          <a:lstStyle/>
          <a:p>
            <a:pPr marL="0" lvl="0" indent="0" algn="l">
              <a:lnSpc>
                <a:spcPts val="4268"/>
              </a:lnSpc>
              <a:spcBef>
                <a:spcPct val="0"/>
              </a:spcBef>
            </a:pPr>
            <a:r>
              <a:rPr lang="en-US" sz="4400" b="1">
                <a:solidFill>
                  <a:srgbClr val="050A30"/>
                </a:solidFill>
                <a:latin typeface="Gill Sans Bold"/>
                <a:ea typeface="Gill Sans Bold"/>
                <a:cs typeface="Gill Sans Bold"/>
                <a:sym typeface="Gill Sans Bold"/>
              </a:rPr>
              <a:t>Statistical MHWs do not describe Mass Mortality Event Severity</a:t>
            </a:r>
          </a:p>
        </p:txBody>
      </p:sp>
      <p:sp>
        <p:nvSpPr>
          <p:cNvPr id="10" name="TextBox 10"/>
          <p:cNvSpPr txBox="1"/>
          <p:nvPr/>
        </p:nvSpPr>
        <p:spPr>
          <a:xfrm>
            <a:off x="11418272" y="3119120"/>
            <a:ext cx="5862062" cy="4996180"/>
          </a:xfrm>
          <a:prstGeom prst="rect">
            <a:avLst/>
          </a:prstGeom>
        </p:spPr>
        <p:txBody>
          <a:bodyPr lIns="0" tIns="0" rIns="0" bIns="0" rtlCol="0" anchor="t">
            <a:spAutoFit/>
          </a:bodyPr>
          <a:lstStyle/>
          <a:p>
            <a:pPr algn="l">
              <a:lnSpc>
                <a:spcPts val="3919"/>
              </a:lnSpc>
            </a:pPr>
            <a:r>
              <a:rPr lang="en-US" sz="2799" i="1">
                <a:solidFill>
                  <a:srgbClr val="050A30"/>
                </a:solidFill>
                <a:latin typeface="Gill Sans Light Italics"/>
                <a:ea typeface="Gill Sans Light Italics"/>
                <a:cs typeface="Gill Sans Light Italics"/>
                <a:sym typeface="Gill Sans Light Italics"/>
              </a:rPr>
              <a:t>Method:</a:t>
            </a:r>
          </a:p>
          <a:p>
            <a:pPr algn="l">
              <a:lnSpc>
                <a:spcPts val="3919"/>
              </a:lnSpc>
            </a:pPr>
            <a:r>
              <a:rPr lang="en-US" sz="2799">
                <a:solidFill>
                  <a:srgbClr val="050A30"/>
                </a:solidFill>
                <a:latin typeface="Gill Sans Light"/>
                <a:ea typeface="Gill Sans Light"/>
                <a:cs typeface="Gill Sans Light"/>
                <a:sym typeface="Gill Sans Light"/>
              </a:rPr>
              <a:t>We modeled mortality of </a:t>
            </a:r>
            <a:r>
              <a:rPr lang="en-US" sz="2799" i="1">
                <a:solidFill>
                  <a:srgbClr val="050A30"/>
                </a:solidFill>
                <a:latin typeface="Gill Sans Light Italics"/>
                <a:ea typeface="Gill Sans Light Italics"/>
                <a:cs typeface="Gill Sans Light Italics"/>
                <a:sym typeface="Gill Sans Light Italics"/>
              </a:rPr>
              <a:t>P. clavata </a:t>
            </a:r>
            <a:r>
              <a:rPr lang="en-US" sz="2799">
                <a:solidFill>
                  <a:srgbClr val="050A30"/>
                </a:solidFill>
                <a:latin typeface="Gill Sans Light"/>
                <a:ea typeface="Gill Sans Light"/>
                <a:cs typeface="Gill Sans Light"/>
                <a:sym typeface="Gill Sans Light"/>
              </a:rPr>
              <a:t>across the western Mediterranean between 1987 and 2022 using remote-sensed water temperature at 20m. </a:t>
            </a:r>
          </a:p>
          <a:p>
            <a:pPr algn="l">
              <a:lnSpc>
                <a:spcPts val="3919"/>
              </a:lnSpc>
            </a:pPr>
            <a:endParaRPr lang="en-US" sz="2799">
              <a:solidFill>
                <a:srgbClr val="050A30"/>
              </a:solidFill>
              <a:latin typeface="Gill Sans Light"/>
              <a:ea typeface="Gill Sans Light"/>
              <a:cs typeface="Gill Sans Light"/>
              <a:sym typeface="Gill Sans Light"/>
            </a:endParaRPr>
          </a:p>
          <a:p>
            <a:pPr algn="l">
              <a:lnSpc>
                <a:spcPts val="3919"/>
              </a:lnSpc>
            </a:pPr>
            <a:r>
              <a:rPr lang="en-US" sz="2799" i="1">
                <a:solidFill>
                  <a:srgbClr val="050A30"/>
                </a:solidFill>
                <a:latin typeface="Gill Sans Light Italics"/>
                <a:ea typeface="Gill Sans Light Italics"/>
                <a:cs typeface="Gill Sans Light Italics"/>
                <a:sym typeface="Gill Sans Light Italics"/>
              </a:rPr>
              <a:t>Result:</a:t>
            </a:r>
          </a:p>
          <a:p>
            <a:pPr algn="l">
              <a:lnSpc>
                <a:spcPts val="3919"/>
              </a:lnSpc>
            </a:pPr>
            <a:r>
              <a:rPr lang="en-US" sz="2799">
                <a:solidFill>
                  <a:srgbClr val="050A30"/>
                </a:solidFill>
                <a:latin typeface="Gill Sans Light"/>
                <a:ea typeface="Gill Sans Light"/>
                <a:cs typeface="Gill Sans Light"/>
                <a:sym typeface="Gill Sans Light"/>
              </a:rPr>
              <a:t>Little overlap between statistical and biological categories of severity</a:t>
            </a:r>
          </a:p>
          <a:p>
            <a:pPr algn="l">
              <a:lnSpc>
                <a:spcPts val="3919"/>
              </a:lnSpc>
            </a:pPr>
            <a:endParaRPr lang="en-US" sz="2799">
              <a:solidFill>
                <a:srgbClr val="050A30"/>
              </a:solidFill>
              <a:latin typeface="Gill Sans Light"/>
              <a:ea typeface="Gill Sans Light"/>
              <a:cs typeface="Gill Sans Light"/>
              <a:sym typeface="Gill Sans Light"/>
            </a:endParaRPr>
          </a:p>
        </p:txBody>
      </p:sp>
      <p:sp>
        <p:nvSpPr>
          <p:cNvPr id="11" name="AutoShape 11"/>
          <p:cNvSpPr/>
          <p:nvPr/>
        </p:nvSpPr>
        <p:spPr>
          <a:xfrm flipH="1">
            <a:off x="1354344" y="2379447"/>
            <a:ext cx="487943" cy="1317316"/>
          </a:xfrm>
          <a:prstGeom prst="line">
            <a:avLst/>
          </a:prstGeom>
          <a:ln w="133350" cap="flat">
            <a:solidFill>
              <a:srgbClr val="000000"/>
            </a:solidFill>
            <a:prstDash val="solid"/>
            <a:headEnd type="none" w="sm" len="sm"/>
            <a:tailEnd type="triangle" w="lg" len="med"/>
          </a:ln>
        </p:spPr>
        <p:txBody>
          <a:bodyPr/>
          <a:lstStyle/>
          <a:p>
            <a:endParaRPr lang="en-US"/>
          </a:p>
        </p:txBody>
      </p:sp>
      <p:sp>
        <p:nvSpPr>
          <p:cNvPr id="12" name="TextBox 12"/>
          <p:cNvSpPr txBox="1"/>
          <p:nvPr/>
        </p:nvSpPr>
        <p:spPr>
          <a:xfrm>
            <a:off x="457805" y="4942790"/>
            <a:ext cx="2768964" cy="739775"/>
          </a:xfrm>
          <a:prstGeom prst="rect">
            <a:avLst/>
          </a:prstGeom>
        </p:spPr>
        <p:txBody>
          <a:bodyPr lIns="0" tIns="0" rIns="0" bIns="0" rtlCol="0" anchor="t">
            <a:spAutoFit/>
          </a:bodyPr>
          <a:lstStyle/>
          <a:p>
            <a:pPr algn="ctr">
              <a:lnSpc>
                <a:spcPts val="2800"/>
              </a:lnSpc>
            </a:pPr>
            <a:r>
              <a:rPr lang="en-US" sz="2000">
                <a:solidFill>
                  <a:srgbClr val="050A30"/>
                </a:solidFill>
                <a:latin typeface="Gill Sans Light"/>
                <a:ea typeface="Gill Sans Light"/>
                <a:cs typeface="Gill Sans Light"/>
                <a:sym typeface="Gill Sans Light"/>
              </a:rPr>
              <a:t>Statistical MHW Analysis</a:t>
            </a:r>
          </a:p>
          <a:p>
            <a:pPr algn="ctr">
              <a:lnSpc>
                <a:spcPts val="2800"/>
              </a:lnSpc>
              <a:spcBef>
                <a:spcPct val="0"/>
              </a:spcBef>
            </a:pPr>
            <a:endParaRPr lang="en-US" sz="2000">
              <a:solidFill>
                <a:srgbClr val="050A30"/>
              </a:solidFill>
              <a:latin typeface="Gill Sans Light"/>
              <a:ea typeface="Gill Sans Light"/>
              <a:cs typeface="Gill Sans Light"/>
              <a:sym typeface="Gill Sans Light"/>
            </a:endParaRPr>
          </a:p>
        </p:txBody>
      </p:sp>
      <p:sp>
        <p:nvSpPr>
          <p:cNvPr id="13" name="TextBox 13"/>
          <p:cNvSpPr txBox="1"/>
          <p:nvPr/>
        </p:nvSpPr>
        <p:spPr>
          <a:xfrm>
            <a:off x="8410482" y="5119002"/>
            <a:ext cx="2768964" cy="387350"/>
          </a:xfrm>
          <a:prstGeom prst="rect">
            <a:avLst/>
          </a:prstGeom>
        </p:spPr>
        <p:txBody>
          <a:bodyPr lIns="0" tIns="0" rIns="0" bIns="0" rtlCol="0" anchor="t">
            <a:spAutoFit/>
          </a:bodyPr>
          <a:lstStyle/>
          <a:p>
            <a:pPr algn="ctr">
              <a:lnSpc>
                <a:spcPts val="2800"/>
              </a:lnSpc>
              <a:spcBef>
                <a:spcPct val="0"/>
              </a:spcBef>
            </a:pPr>
            <a:r>
              <a:rPr lang="en-US" sz="2000">
                <a:solidFill>
                  <a:srgbClr val="050A30"/>
                </a:solidFill>
                <a:latin typeface="Gill Sans Light"/>
                <a:ea typeface="Gill Sans Light"/>
                <a:cs typeface="Gill Sans Light"/>
                <a:sym typeface="Gill Sans Light"/>
              </a:rPr>
              <a:t>TTL Approach</a:t>
            </a:r>
          </a:p>
        </p:txBody>
      </p:sp>
      <p:sp>
        <p:nvSpPr>
          <p:cNvPr id="14" name="AutoShape 14"/>
          <p:cNvSpPr/>
          <p:nvPr/>
        </p:nvSpPr>
        <p:spPr>
          <a:xfrm>
            <a:off x="1842287" y="5682565"/>
            <a:ext cx="686545" cy="486156"/>
          </a:xfrm>
          <a:prstGeom prst="line">
            <a:avLst/>
          </a:prstGeom>
          <a:ln w="133350" cap="flat">
            <a:solidFill>
              <a:srgbClr val="000000"/>
            </a:solidFill>
            <a:prstDash val="solid"/>
            <a:headEnd type="none" w="sm" len="sm"/>
            <a:tailEnd type="triangle" w="lg" len="med"/>
          </a:ln>
        </p:spPr>
        <p:txBody>
          <a:bodyPr/>
          <a:lstStyle/>
          <a:p>
            <a:endParaRPr lang="en-US"/>
          </a:p>
        </p:txBody>
      </p:sp>
      <p:sp>
        <p:nvSpPr>
          <p:cNvPr id="15" name="AutoShape 15"/>
          <p:cNvSpPr/>
          <p:nvPr/>
        </p:nvSpPr>
        <p:spPr>
          <a:xfrm flipH="1">
            <a:off x="8468225" y="5682565"/>
            <a:ext cx="675775" cy="452818"/>
          </a:xfrm>
          <a:prstGeom prst="line">
            <a:avLst/>
          </a:prstGeom>
          <a:ln w="133350" cap="flat">
            <a:solidFill>
              <a:srgbClr val="000000"/>
            </a:solidFill>
            <a:prstDash val="solid"/>
            <a:headEnd type="none" w="sm" len="sm"/>
            <a:tailEnd type="triangle" w="lg" len="med"/>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BACED908681438B47CA5E31218227" ma:contentTypeVersion="16" ma:contentTypeDescription="Create a new document." ma:contentTypeScope="" ma:versionID="8f3aaf4fdc915059822aecc357c62c37">
  <xsd:schema xmlns:xsd="http://www.w3.org/2001/XMLSchema" xmlns:xs="http://www.w3.org/2001/XMLSchema" xmlns:p="http://schemas.microsoft.com/office/2006/metadata/properties" xmlns:ns2="730297c8-3b44-4096-b2e1-e98008942eb5" xmlns:ns3="e4abf51a-f049-4702-8261-86ebb423f37b" targetNamespace="http://schemas.microsoft.com/office/2006/metadata/properties" ma:root="true" ma:fieldsID="5bba55f4153aa0c1eee454cb172b8d10" ns2:_="" ns3:_="">
    <xsd:import namespace="730297c8-3b44-4096-b2e1-e98008942eb5"/>
    <xsd:import namespace="e4abf51a-f049-4702-8261-86ebb423f37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Location"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0297c8-3b44-4096-b2e1-e98008942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04022ad-ef34-4d1e-9200-18c9974f960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4abf51a-f049-4702-8261-86ebb423f37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b36d01f-eb47-4f44-ba9b-56a04a9ded7f}" ma:internalName="TaxCatchAll" ma:showField="CatchAllData" ma:web="e4abf51a-f049-4702-8261-86ebb423f37b">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30297c8-3b44-4096-b2e1-e98008942eb5">
      <Terms xmlns="http://schemas.microsoft.com/office/infopath/2007/PartnerControls"/>
    </lcf76f155ced4ddcb4097134ff3c332f>
    <TaxCatchAll xmlns="e4abf51a-f049-4702-8261-86ebb423f37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D32BD8-F77E-47F6-B152-B6EFC3C6BA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0297c8-3b44-4096-b2e1-e98008942eb5"/>
    <ds:schemaRef ds:uri="e4abf51a-f049-4702-8261-86ebb423f3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A8625-397D-47D5-B7BE-085D7115E1E6}">
  <ds:schemaRefs>
    <ds:schemaRef ds:uri="http://schemas.microsoft.com/office/2006/metadata/properties"/>
    <ds:schemaRef ds:uri="http://schemas.microsoft.com/office/infopath/2007/PartnerControls"/>
    <ds:schemaRef ds:uri="730297c8-3b44-4096-b2e1-e98008942eb5"/>
    <ds:schemaRef ds:uri="e4abf51a-f049-4702-8261-86ebb423f37b"/>
  </ds:schemaRefs>
</ds:datastoreItem>
</file>

<file path=customXml/itemProps3.xml><?xml version="1.0" encoding="utf-8"?>
<ds:datastoreItem xmlns:ds="http://schemas.openxmlformats.org/officeDocument/2006/customXml" ds:itemID="{7778E31D-6047-4AF6-8649-DFB7CADB5D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193</TotalTime>
  <Words>750</Words>
  <Application>Microsoft Office PowerPoint</Application>
  <PresentationFormat>Custom</PresentationFormat>
  <Paragraphs>137</Paragraphs>
  <Slides>13</Slides>
  <Notes>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Gill Sans Bold</vt:lpstr>
      <vt:lpstr>Calibri</vt:lpstr>
      <vt:lpstr>Calibri (MS)</vt:lpstr>
      <vt:lpstr>Gill Sans Ultra-Bold</vt:lpstr>
      <vt:lpstr>Gill Sans Light Italics</vt:lpstr>
      <vt:lpstr>Gill Sans Light</vt:lpstr>
      <vt:lpstr>Arial</vt:lpstr>
      <vt:lpstr>Gill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Villeneuve_OOS</dc:title>
  <cp:lastModifiedBy>Drew Villeneuve</cp:lastModifiedBy>
  <cp:revision>1</cp:revision>
  <dcterms:created xsi:type="dcterms:W3CDTF">2006-08-16T00:00:00Z</dcterms:created>
  <dcterms:modified xsi:type="dcterms:W3CDTF">2025-05-27T21:32:32Z</dcterms:modified>
  <dc:identifier>DAGmy1ar-fk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0x010100355BACED908681438B47CA5E31218227</vt:lpwstr>
  </property>
  <property fmtid="{D5CDD505-2E9C-101B-9397-08002B2CF9AE}" pid="3" name="MediaServiceImageTags">
    <vt:lpwstr/>
  </property>
</Properties>
</file>